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Bricolage Grotesque Light"/>
      <p:regular r:id="rId31"/>
      <p:bold r:id="rId32"/>
    </p:embeddedFont>
    <p:embeddedFont>
      <p:font typeface="Bricolage Grotesque SemiBold"/>
      <p:regular r:id="rId33"/>
      <p:bold r:id="rId34"/>
    </p:embeddedFont>
    <p:embeddedFont>
      <p:font typeface="Montserrat Medium"/>
      <p:regular r:id="rId35"/>
      <p:bold r:id="rId36"/>
      <p:italic r:id="rId37"/>
      <p:boldItalic r:id="rId38"/>
    </p:embeddedFont>
    <p:embeddedFont>
      <p:font typeface="Bricolage Grotesque ExtraBold"/>
      <p:bold r:id="rId39"/>
    </p:embeddedFont>
    <p:embeddedFont>
      <p:font typeface="Bricolage Grotesque"/>
      <p:regular r:id="rId40"/>
      <p:bold r:id="rId41"/>
    </p:embeddedFont>
    <p:embeddedFont>
      <p:font typeface="Roboto Mono"/>
      <p:regular r:id="rId42"/>
      <p:bold r:id="rId43"/>
      <p:italic r:id="rId44"/>
      <p:bold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
          <p15:clr>
            <a:srgbClr val="747775"/>
          </p15:clr>
        </p15:guide>
        <p15:guide id="2" pos="324">
          <p15:clr>
            <a:srgbClr val="747775"/>
          </p15:clr>
        </p15:guide>
        <p15:guide id="3" pos="5433">
          <p15:clr>
            <a:srgbClr val="747775"/>
          </p15:clr>
        </p15:guide>
        <p15:guide id="4" orient="horz" pos="2917">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27422BF-36FB-4F0C-868A-0E86732DAAA4}">
  <a:tblStyle styleId="{227422BF-36FB-4F0C-868A-0E86732DAAA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 orient="horz"/>
        <p:guide pos="324"/>
        <p:guide pos="5433"/>
        <p:guide pos="2917"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ricolageGrotesque-regular.fntdata"/><Relationship Id="rId42" Type="http://schemas.openxmlformats.org/officeDocument/2006/relationships/font" Target="fonts/RobotoMono-regular.fntdata"/><Relationship Id="rId41" Type="http://schemas.openxmlformats.org/officeDocument/2006/relationships/font" Target="fonts/BricolageGrotesque-bold.fntdata"/><Relationship Id="rId44" Type="http://schemas.openxmlformats.org/officeDocument/2006/relationships/font" Target="fonts/RobotoMono-italic.fntdata"/><Relationship Id="rId43" Type="http://schemas.openxmlformats.org/officeDocument/2006/relationships/font" Target="fonts/RobotoMono-bold.fntdata"/><Relationship Id="rId46" Type="http://schemas.openxmlformats.org/officeDocument/2006/relationships/font" Target="fonts/OpenSans-regular.fntdata"/><Relationship Id="rId45" Type="http://schemas.openxmlformats.org/officeDocument/2006/relationships/font" Target="fonts/RobotoMon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BricolageGrotesqueLight-regular.fntdata"/><Relationship Id="rId30" Type="http://schemas.openxmlformats.org/officeDocument/2006/relationships/slide" Target="slides/slide23.xml"/><Relationship Id="rId33" Type="http://schemas.openxmlformats.org/officeDocument/2006/relationships/font" Target="fonts/BricolageGrotesqueSemiBold-regular.fntdata"/><Relationship Id="rId32" Type="http://schemas.openxmlformats.org/officeDocument/2006/relationships/font" Target="fonts/BricolageGrotesqueLight-bold.fntdata"/><Relationship Id="rId35" Type="http://schemas.openxmlformats.org/officeDocument/2006/relationships/font" Target="fonts/MontserratMedium-regular.fntdata"/><Relationship Id="rId34" Type="http://schemas.openxmlformats.org/officeDocument/2006/relationships/font" Target="fonts/BricolageGrotesqueSemiBold-bold.fntdata"/><Relationship Id="rId37" Type="http://schemas.openxmlformats.org/officeDocument/2006/relationships/font" Target="fonts/MontserratMedium-italic.fntdata"/><Relationship Id="rId36" Type="http://schemas.openxmlformats.org/officeDocument/2006/relationships/font" Target="fonts/MontserratMedium-bold.fntdata"/><Relationship Id="rId39" Type="http://schemas.openxmlformats.org/officeDocument/2006/relationships/font" Target="fonts/BricolageGrotesqueExtraBold-bold.fntdata"/><Relationship Id="rId38" Type="http://schemas.openxmlformats.org/officeDocument/2006/relationships/font" Target="fonts/MontserratMedium-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f17e88e9cc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f17e88e9cc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43e4067e68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43e4067e6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43e4067e6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43e4067e6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43e4067e6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43e4067e6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43e4067e6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343e4067e68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43e4067e6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43e4067e6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43e4067e6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343e4067e68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43e4067e68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43e4067e6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43e4067e6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343e4067e68_0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01075ed05f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Ease to integrate with cloud data warehouses</a:t>
            </a:r>
            <a:r>
              <a:rPr lang="en">
                <a:solidFill>
                  <a:schemeClr val="dk1"/>
                </a:solidFill>
              </a:rPr>
              <a:t>: How simply the BI tool can connect to and retrieve data from cloud-based data warehouses.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Usability and interface</a:t>
            </a:r>
            <a:r>
              <a:rPr lang="en">
                <a:solidFill>
                  <a:schemeClr val="dk1"/>
                </a:solidFill>
              </a:rPr>
              <a:t>: The ease with which users can navigate the software, and the intuitiveness of the user interface.</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Automation and notification support</a:t>
            </a:r>
            <a:r>
              <a:rPr lang="en">
                <a:solidFill>
                  <a:schemeClr val="dk1"/>
                </a:solidFill>
              </a:rPr>
              <a:t>: The capability of the BI tool to automate tasks and alert users about specific events or thresholds.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Ease to export and import data</a:t>
            </a:r>
            <a:r>
              <a:rPr lang="en">
                <a:solidFill>
                  <a:schemeClr val="dk1"/>
                </a:solidFill>
              </a:rPr>
              <a:t>: How effortlessly data can be moved in and out of the BI tool, facilitating data sharing and processing.</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Speed, Performance, and Responsiveness</a:t>
            </a:r>
            <a:r>
              <a:rPr lang="en">
                <a:solidFill>
                  <a:schemeClr val="dk1"/>
                </a:solidFill>
              </a:rPr>
              <a:t>: The efficiency of the BI tool in processing data and delivering insights, especially with large datasets.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Modeling with Versioning Control</a:t>
            </a:r>
            <a:r>
              <a:rPr lang="en">
                <a:solidFill>
                  <a:schemeClr val="dk1"/>
                </a:solidFill>
              </a:rPr>
              <a:t>: Support for data modeling within the tool, including the ability to manage versions of data models.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Library and Support for Custom Views</a:t>
            </a:r>
            <a:r>
              <a:rPr lang="en">
                <a:solidFill>
                  <a:schemeClr val="dk1"/>
                </a:solidFill>
              </a:rPr>
              <a:t>: Availability of pre-built models and the ability to create custom views to match specific business needs.</a:t>
            </a:r>
            <a:endParaRPr>
              <a:solidFill>
                <a:schemeClr val="dk1"/>
              </a:solidFill>
            </a:endParaRPr>
          </a:p>
          <a:p>
            <a:pPr indent="0" lvl="0" marL="0" rtl="0" algn="l">
              <a:spcBef>
                <a:spcPts val="0"/>
              </a:spcBef>
              <a:spcAft>
                <a:spcPts val="0"/>
              </a:spcAft>
              <a:buNone/>
            </a:pPr>
            <a:r>
              <a:rPr b="1" lang="en">
                <a:solidFill>
                  <a:schemeClr val="dk1"/>
                </a:solidFill>
              </a:rPr>
              <a:t>Cost</a:t>
            </a:r>
            <a:r>
              <a:rPr lang="en">
                <a:solidFill>
                  <a:schemeClr val="dk1"/>
                </a:solidFill>
              </a:rPr>
              <a:t>: The total expense of implementing and maintaining the BI solution, considering both upfront and ongoing costs.</a:t>
            </a:r>
            <a:endParaRPr/>
          </a:p>
        </p:txBody>
      </p:sp>
      <p:sp>
        <p:nvSpPr>
          <p:cNvPr id="329" name="Google Shape;329;g301075ed05f_1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43e4067e68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Ease to integrate with cloud data warehouses</a:t>
            </a:r>
            <a:r>
              <a:rPr lang="en">
                <a:solidFill>
                  <a:schemeClr val="dk1"/>
                </a:solidFill>
              </a:rPr>
              <a:t>: How simply the BI tool can connect to and retrieve data from cloud-based data warehouses.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Usability and interface</a:t>
            </a:r>
            <a:r>
              <a:rPr lang="en">
                <a:solidFill>
                  <a:schemeClr val="dk1"/>
                </a:solidFill>
              </a:rPr>
              <a:t>: The ease with which users can navigate the software, and the intuitiveness of the user interface.</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Automation and notification support</a:t>
            </a:r>
            <a:r>
              <a:rPr lang="en">
                <a:solidFill>
                  <a:schemeClr val="dk1"/>
                </a:solidFill>
              </a:rPr>
              <a:t>: The capability of the BI tool to automate tasks and alert users about specific events or thresholds.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Ease to export and import data</a:t>
            </a:r>
            <a:r>
              <a:rPr lang="en">
                <a:solidFill>
                  <a:schemeClr val="dk1"/>
                </a:solidFill>
              </a:rPr>
              <a:t>: How effortlessly data can be moved in and out of the BI tool, facilitating data sharing and processing.</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Speed, Performance, and Responsiveness</a:t>
            </a:r>
            <a:r>
              <a:rPr lang="en">
                <a:solidFill>
                  <a:schemeClr val="dk1"/>
                </a:solidFill>
              </a:rPr>
              <a:t>: The efficiency of the BI tool in processing data and delivering insights, especially with large datasets.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Modeling with Versioning Control</a:t>
            </a:r>
            <a:r>
              <a:rPr lang="en">
                <a:solidFill>
                  <a:schemeClr val="dk1"/>
                </a:solidFill>
              </a:rPr>
              <a:t>: Support for data modeling within the tool, including the ability to manage versions of data models.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Library and Support for Custom Views</a:t>
            </a:r>
            <a:r>
              <a:rPr lang="en">
                <a:solidFill>
                  <a:schemeClr val="dk1"/>
                </a:solidFill>
              </a:rPr>
              <a:t>: Availability of pre-built models and the ability to create custom views to match specific business needs.</a:t>
            </a:r>
            <a:endParaRPr>
              <a:solidFill>
                <a:schemeClr val="dk1"/>
              </a:solidFill>
            </a:endParaRPr>
          </a:p>
          <a:p>
            <a:pPr indent="0" lvl="0" marL="0" rtl="0" algn="l">
              <a:spcBef>
                <a:spcPts val="0"/>
              </a:spcBef>
              <a:spcAft>
                <a:spcPts val="0"/>
              </a:spcAft>
              <a:buNone/>
            </a:pPr>
            <a:r>
              <a:rPr b="1" lang="en">
                <a:solidFill>
                  <a:schemeClr val="dk1"/>
                </a:solidFill>
              </a:rPr>
              <a:t>Cost</a:t>
            </a:r>
            <a:r>
              <a:rPr lang="en">
                <a:solidFill>
                  <a:schemeClr val="dk1"/>
                </a:solidFill>
              </a:rPr>
              <a:t>: The total expense of implementing and maintaining the BI solution, considering both upfront and ongoing costs.</a:t>
            </a:r>
            <a:endParaRPr/>
          </a:p>
        </p:txBody>
      </p:sp>
      <p:sp>
        <p:nvSpPr>
          <p:cNvPr id="337" name="Google Shape;337;g343e4067e68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f17e88e9cc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2f17e88e9cc_1_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43e4067e68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43e4067e68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f17e88e9cc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2f17e88e9cc_1_3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f17e88e9cc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2f17e88e9cc_1_4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f17e88e9cc_1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2f17e88e9cc_1_4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3b51d8616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33b51d86166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3b51d8616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33b51d86166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43e4067e6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343e4067e68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43e4067e6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343e4067e68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43e4067e6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343e4067e68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43e4067e6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343e4067e68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43e4067e6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343e4067e68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5F5F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8.png"/><Relationship Id="rId7" Type="http://schemas.openxmlformats.org/officeDocument/2006/relationships/image" Target="../media/image20.png"/><Relationship Id="rId8"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hyperlink" Target="https://www.microsoft.com/en-us/download/details.aspx?id=5849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5.png"/><Relationship Id="rId9" Type="http://schemas.openxmlformats.org/officeDocument/2006/relationships/image" Target="../media/image4.jp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2.png"/><Relationship Id="rId8"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grpSp>
        <p:nvGrpSpPr>
          <p:cNvPr id="129" name="Google Shape;129;p25"/>
          <p:cNvGrpSpPr/>
          <p:nvPr/>
        </p:nvGrpSpPr>
        <p:grpSpPr>
          <a:xfrm>
            <a:off x="2391086" y="4141671"/>
            <a:ext cx="1611808" cy="487472"/>
            <a:chOff x="2391086" y="4141671"/>
            <a:chExt cx="1611808" cy="487472"/>
          </a:xfrm>
        </p:grpSpPr>
        <p:sp>
          <p:nvSpPr>
            <p:cNvPr id="130" name="Google Shape;130;p25"/>
            <p:cNvSpPr/>
            <p:nvPr/>
          </p:nvSpPr>
          <p:spPr>
            <a:xfrm>
              <a:off x="2391086" y="4141671"/>
              <a:ext cx="1611808" cy="487472"/>
            </a:xfrm>
            <a:custGeom>
              <a:rect b="b" l="l" r="r" t="t"/>
              <a:pathLst>
                <a:path extrusionOk="0" h="249321" w="824370">
                  <a:moveTo>
                    <a:pt x="122481" y="0"/>
                  </a:moveTo>
                  <a:lnTo>
                    <a:pt x="701888" y="0"/>
                  </a:lnTo>
                  <a:cubicBezTo>
                    <a:pt x="769533" y="0"/>
                    <a:pt x="824370" y="54837"/>
                    <a:pt x="824370" y="122481"/>
                  </a:cubicBezTo>
                  <a:lnTo>
                    <a:pt x="824370" y="126840"/>
                  </a:lnTo>
                  <a:cubicBezTo>
                    <a:pt x="824370" y="159324"/>
                    <a:pt x="811465" y="190477"/>
                    <a:pt x="788496" y="213447"/>
                  </a:cubicBezTo>
                  <a:cubicBezTo>
                    <a:pt x="765526" y="236417"/>
                    <a:pt x="734372" y="249321"/>
                    <a:pt x="701888" y="249321"/>
                  </a:cubicBezTo>
                  <a:lnTo>
                    <a:pt x="122481" y="249321"/>
                  </a:lnTo>
                  <a:cubicBezTo>
                    <a:pt x="89997" y="249321"/>
                    <a:pt x="58844" y="236417"/>
                    <a:pt x="35874" y="213447"/>
                  </a:cubicBezTo>
                  <a:cubicBezTo>
                    <a:pt x="12904" y="190477"/>
                    <a:pt x="0" y="159324"/>
                    <a:pt x="0" y="126840"/>
                  </a:cubicBezTo>
                  <a:lnTo>
                    <a:pt x="0" y="122481"/>
                  </a:lnTo>
                  <a:cubicBezTo>
                    <a:pt x="0" y="89997"/>
                    <a:pt x="12904" y="58844"/>
                    <a:pt x="35874" y="35874"/>
                  </a:cubicBezTo>
                  <a:cubicBezTo>
                    <a:pt x="58844" y="12904"/>
                    <a:pt x="89997" y="0"/>
                    <a:pt x="122481" y="0"/>
                  </a:cubicBezTo>
                  <a:close/>
                </a:path>
              </a:pathLst>
            </a:custGeom>
            <a:solidFill>
              <a:srgbClr val="D92D20"/>
            </a:solidFill>
            <a:ln cap="rnd" cmpd="sng" w="19050">
              <a:solidFill>
                <a:srgbClr val="11111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1" name="Google Shape;131;p25"/>
            <p:cNvSpPr txBox="1"/>
            <p:nvPr/>
          </p:nvSpPr>
          <p:spPr>
            <a:xfrm>
              <a:off x="2391086" y="4234787"/>
              <a:ext cx="1611808" cy="394356"/>
            </a:xfrm>
            <a:prstGeom prst="rect">
              <a:avLst/>
            </a:prstGeom>
            <a:noFill/>
            <a:ln>
              <a:noFill/>
            </a:ln>
          </p:spPr>
          <p:txBody>
            <a:bodyPr anchorCtr="0" anchor="ctr" bIns="24650" lIns="24650" spcFirstLastPara="1" rIns="24650" wrap="square" tIns="24650">
              <a:noAutofit/>
            </a:bodyPr>
            <a:lstStyle/>
            <a:p>
              <a:pPr indent="0" lvl="0" marL="0" marR="0" rtl="0" algn="ctr">
                <a:lnSpc>
                  <a:spcPct val="1332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sp>
          <p:nvSpPr>
            <p:cNvPr id="132" name="Google Shape;132;p25"/>
            <p:cNvSpPr txBox="1"/>
            <p:nvPr/>
          </p:nvSpPr>
          <p:spPr>
            <a:xfrm>
              <a:off x="2604645" y="4216057"/>
              <a:ext cx="1184700" cy="338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i="0" lang="en" sz="2200" u="none" cap="none" strike="noStrike">
                  <a:solidFill>
                    <a:srgbClr val="FFFFFF"/>
                  </a:solidFill>
                  <a:latin typeface="Bricolage Grotesque SemiBold"/>
                  <a:ea typeface="Bricolage Grotesque SemiBold"/>
                  <a:cs typeface="Bricolage Grotesque SemiBold"/>
                  <a:sym typeface="Bricolage Grotesque SemiBold"/>
                </a:rPr>
                <a:t>Lesson 1</a:t>
              </a:r>
              <a:endParaRPr sz="700">
                <a:latin typeface="Bricolage Grotesque SemiBold"/>
                <a:ea typeface="Bricolage Grotesque SemiBold"/>
                <a:cs typeface="Bricolage Grotesque SemiBold"/>
                <a:sym typeface="Bricolage Grotesque SemiBold"/>
              </a:endParaRPr>
            </a:p>
          </p:txBody>
        </p:sp>
      </p:grpSp>
      <p:grpSp>
        <p:nvGrpSpPr>
          <p:cNvPr id="133" name="Google Shape;133;p25"/>
          <p:cNvGrpSpPr/>
          <p:nvPr/>
        </p:nvGrpSpPr>
        <p:grpSpPr>
          <a:xfrm>
            <a:off x="490249" y="4141675"/>
            <a:ext cx="1806548" cy="487472"/>
            <a:chOff x="490250" y="4141675"/>
            <a:chExt cx="1806548" cy="487472"/>
          </a:xfrm>
        </p:grpSpPr>
        <p:sp>
          <p:nvSpPr>
            <p:cNvPr id="134" name="Google Shape;134;p25"/>
            <p:cNvSpPr/>
            <p:nvPr/>
          </p:nvSpPr>
          <p:spPr>
            <a:xfrm>
              <a:off x="490250" y="4141675"/>
              <a:ext cx="1806548" cy="487472"/>
            </a:xfrm>
            <a:custGeom>
              <a:rect b="b" l="l" r="r" t="t"/>
              <a:pathLst>
                <a:path extrusionOk="0" h="249321" w="824268">
                  <a:moveTo>
                    <a:pt x="122496" y="0"/>
                  </a:moveTo>
                  <a:lnTo>
                    <a:pt x="701772" y="0"/>
                  </a:lnTo>
                  <a:cubicBezTo>
                    <a:pt x="734260" y="0"/>
                    <a:pt x="765417" y="12906"/>
                    <a:pt x="788390" y="35878"/>
                  </a:cubicBezTo>
                  <a:cubicBezTo>
                    <a:pt x="811362" y="58851"/>
                    <a:pt x="824268" y="90008"/>
                    <a:pt x="824268" y="122496"/>
                  </a:cubicBezTo>
                  <a:lnTo>
                    <a:pt x="824268" y="126825"/>
                  </a:lnTo>
                  <a:cubicBezTo>
                    <a:pt x="824268" y="194477"/>
                    <a:pt x="769424" y="249321"/>
                    <a:pt x="701772" y="249321"/>
                  </a:cubicBezTo>
                  <a:lnTo>
                    <a:pt x="122496" y="249321"/>
                  </a:lnTo>
                  <a:cubicBezTo>
                    <a:pt x="90008" y="249321"/>
                    <a:pt x="58851" y="236415"/>
                    <a:pt x="35878" y="213443"/>
                  </a:cubicBezTo>
                  <a:cubicBezTo>
                    <a:pt x="12906" y="190470"/>
                    <a:pt x="0" y="159313"/>
                    <a:pt x="0" y="126825"/>
                  </a:cubicBezTo>
                  <a:lnTo>
                    <a:pt x="0" y="122496"/>
                  </a:lnTo>
                  <a:cubicBezTo>
                    <a:pt x="0" y="90008"/>
                    <a:pt x="12906" y="58851"/>
                    <a:pt x="35878" y="35878"/>
                  </a:cubicBezTo>
                  <a:cubicBezTo>
                    <a:pt x="58851" y="12906"/>
                    <a:pt x="90008" y="0"/>
                    <a:pt x="122496" y="0"/>
                  </a:cubicBezTo>
                  <a:close/>
                </a:path>
              </a:pathLst>
            </a:custGeom>
            <a:solidFill>
              <a:srgbClr val="D92D20"/>
            </a:solidFill>
            <a:ln cap="rnd" cmpd="sng" w="19050">
              <a:solidFill>
                <a:srgbClr val="11111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5" name="Google Shape;135;p25"/>
            <p:cNvSpPr txBox="1"/>
            <p:nvPr/>
          </p:nvSpPr>
          <p:spPr>
            <a:xfrm>
              <a:off x="490249" y="4234791"/>
              <a:ext cx="1806548" cy="394356"/>
            </a:xfrm>
            <a:prstGeom prst="rect">
              <a:avLst/>
            </a:prstGeom>
            <a:noFill/>
            <a:ln>
              <a:noFill/>
            </a:ln>
          </p:spPr>
          <p:txBody>
            <a:bodyPr anchorCtr="0" anchor="ctr" bIns="24650" lIns="24650" spcFirstLastPara="1" rIns="24650" wrap="square" tIns="24650">
              <a:noAutofit/>
            </a:bodyPr>
            <a:lstStyle/>
            <a:p>
              <a:pPr indent="0" lvl="0" marL="0" marR="0" rtl="0" algn="ctr">
                <a:lnSpc>
                  <a:spcPct val="1332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sp>
          <p:nvSpPr>
            <p:cNvPr id="136" name="Google Shape;136;p25"/>
            <p:cNvSpPr txBox="1"/>
            <p:nvPr/>
          </p:nvSpPr>
          <p:spPr>
            <a:xfrm>
              <a:off x="539424" y="4216061"/>
              <a:ext cx="1708200" cy="338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2200">
                  <a:solidFill>
                    <a:srgbClr val="FFFFFF"/>
                  </a:solidFill>
                  <a:latin typeface="Bricolage Grotesque SemiBold"/>
                  <a:ea typeface="Bricolage Grotesque SemiBold"/>
                  <a:cs typeface="Bricolage Grotesque SemiBold"/>
                  <a:sym typeface="Bricolage Grotesque SemiBold"/>
                </a:rPr>
                <a:t>DA K6</a:t>
              </a:r>
              <a:endParaRPr sz="700">
                <a:latin typeface="Bricolage Grotesque SemiBold"/>
                <a:ea typeface="Bricolage Grotesque SemiBold"/>
                <a:cs typeface="Bricolage Grotesque SemiBold"/>
                <a:sym typeface="Bricolage Grotesque SemiBold"/>
              </a:endParaRPr>
            </a:p>
          </p:txBody>
        </p:sp>
      </p:grpSp>
      <p:sp>
        <p:nvSpPr>
          <p:cNvPr id="137" name="Google Shape;137;p25"/>
          <p:cNvSpPr/>
          <p:nvPr/>
        </p:nvSpPr>
        <p:spPr>
          <a:xfrm>
            <a:off x="514350" y="514350"/>
            <a:ext cx="1310733" cy="467098"/>
          </a:xfrm>
          <a:custGeom>
            <a:rect b="b" l="l" r="r" t="t"/>
            <a:pathLst>
              <a:path extrusionOk="0" h="934195" w="2621466">
                <a:moveTo>
                  <a:pt x="0" y="0"/>
                </a:moveTo>
                <a:lnTo>
                  <a:pt x="2621466" y="0"/>
                </a:lnTo>
                <a:lnTo>
                  <a:pt x="2621466" y="934195"/>
                </a:lnTo>
                <a:lnTo>
                  <a:pt x="0" y="934195"/>
                </a:lnTo>
                <a:lnTo>
                  <a:pt x="0" y="0"/>
                </a:lnTo>
                <a:close/>
              </a:path>
            </a:pathLst>
          </a:custGeom>
          <a:blipFill rotWithShape="1">
            <a:blip r:embed="rId3">
              <a:alphaModFix/>
            </a:blip>
            <a:stretch>
              <a:fillRect b="0" l="0" r="0" t="0"/>
            </a:stretch>
          </a:blipFill>
          <a:ln>
            <a:noFill/>
          </a:ln>
        </p:spPr>
      </p:sp>
      <p:sp>
        <p:nvSpPr>
          <p:cNvPr id="138" name="Google Shape;138;p25"/>
          <p:cNvSpPr txBox="1"/>
          <p:nvPr/>
        </p:nvSpPr>
        <p:spPr>
          <a:xfrm>
            <a:off x="474175" y="2089150"/>
            <a:ext cx="57036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7200">
                <a:solidFill>
                  <a:srgbClr val="111111"/>
                </a:solidFill>
                <a:latin typeface="Bricolage Grotesque ExtraBold"/>
                <a:ea typeface="Bricolage Grotesque ExtraBold"/>
                <a:cs typeface="Bricolage Grotesque ExtraBold"/>
                <a:sym typeface="Bricolage Grotesque ExtraBold"/>
              </a:rPr>
              <a:t>Introduction</a:t>
            </a:r>
            <a:endParaRPr sz="200">
              <a:latin typeface="Bricolage Grotesque ExtraBold"/>
              <a:ea typeface="Bricolage Grotesque ExtraBold"/>
              <a:cs typeface="Bricolage Grotesque ExtraBold"/>
              <a:sym typeface="Bricolage Grotesque ExtraBold"/>
            </a:endParaRPr>
          </a:p>
        </p:txBody>
      </p:sp>
      <p:sp>
        <p:nvSpPr>
          <p:cNvPr id="139" name="Google Shape;139;p25"/>
          <p:cNvSpPr txBox="1"/>
          <p:nvPr/>
        </p:nvSpPr>
        <p:spPr>
          <a:xfrm>
            <a:off x="523450" y="3110350"/>
            <a:ext cx="49041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a:solidFill>
                  <a:srgbClr val="111111"/>
                </a:solidFill>
                <a:latin typeface="Bricolage Grotesque"/>
                <a:ea typeface="Bricolage Grotesque"/>
                <a:cs typeface="Bricolage Grotesque"/>
                <a:sym typeface="Bricolage Grotesque"/>
              </a:rPr>
              <a:t>Get to know the role of a Data Analyst</a:t>
            </a:r>
            <a:endParaRPr sz="800">
              <a:latin typeface="Bricolage Grotesque"/>
              <a:ea typeface="Bricolage Grotesque"/>
              <a:cs typeface="Bricolage Grotesque"/>
              <a:sym typeface="Bricolage Grotesque"/>
            </a:endParaRPr>
          </a:p>
        </p:txBody>
      </p:sp>
      <p:sp>
        <p:nvSpPr>
          <p:cNvPr id="140" name="Google Shape;140;p25"/>
          <p:cNvSpPr txBox="1"/>
          <p:nvPr/>
        </p:nvSpPr>
        <p:spPr>
          <a:xfrm>
            <a:off x="6557038" y="3914077"/>
            <a:ext cx="18066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1200">
                <a:solidFill>
                  <a:srgbClr val="111111"/>
                </a:solidFill>
                <a:latin typeface="Bricolage Grotesque"/>
                <a:ea typeface="Bricolage Grotesque"/>
                <a:cs typeface="Bricolage Grotesque"/>
                <a:sym typeface="Bricolage Grotesque"/>
              </a:rPr>
              <a:t>C</a:t>
            </a:r>
            <a:r>
              <a:rPr b="1" i="0" lang="en" sz="1200" u="none" cap="none" strike="noStrike">
                <a:solidFill>
                  <a:srgbClr val="111111"/>
                </a:solidFill>
                <a:latin typeface="Bricolage Grotesque"/>
                <a:ea typeface="Bricolage Grotesque"/>
                <a:cs typeface="Bricolage Grotesque"/>
                <a:sym typeface="Bricolage Grotesque"/>
              </a:rPr>
              <a:t>reated by </a:t>
            </a:r>
            <a:r>
              <a:rPr b="1" lang="en" sz="1200">
                <a:solidFill>
                  <a:srgbClr val="111111"/>
                </a:solidFill>
                <a:latin typeface="Bricolage Grotesque"/>
                <a:ea typeface="Bricolage Grotesque"/>
                <a:cs typeface="Bricolage Grotesque"/>
                <a:sym typeface="Bricolage Grotesque"/>
              </a:rPr>
              <a:t>HuyNT</a:t>
            </a:r>
            <a:endParaRPr b="1" sz="700">
              <a:latin typeface="Bricolage Grotesque"/>
              <a:ea typeface="Bricolage Grotesque"/>
              <a:cs typeface="Bricolage Grotesque"/>
              <a:sym typeface="Bricolage Grotesque"/>
            </a:endParaRPr>
          </a:p>
        </p:txBody>
      </p:sp>
      <p:grpSp>
        <p:nvGrpSpPr>
          <p:cNvPr id="141" name="Google Shape;141;p25"/>
          <p:cNvGrpSpPr/>
          <p:nvPr/>
        </p:nvGrpSpPr>
        <p:grpSpPr>
          <a:xfrm>
            <a:off x="6290611" y="530578"/>
            <a:ext cx="2339039" cy="201614"/>
            <a:chOff x="0" y="-38100"/>
            <a:chExt cx="6237436" cy="537637"/>
          </a:xfrm>
        </p:grpSpPr>
        <p:sp>
          <p:nvSpPr>
            <p:cNvPr id="142" name="Google Shape;142;p25"/>
            <p:cNvSpPr/>
            <p:nvPr/>
          </p:nvSpPr>
          <p:spPr>
            <a:xfrm>
              <a:off x="0" y="4053"/>
              <a:ext cx="491431" cy="491431"/>
            </a:xfrm>
            <a:custGeom>
              <a:rect b="b" l="l" r="r" t="t"/>
              <a:pathLst>
                <a:path extrusionOk="0" h="491431" w="491431">
                  <a:moveTo>
                    <a:pt x="0" y="0"/>
                  </a:moveTo>
                  <a:lnTo>
                    <a:pt x="491431" y="0"/>
                  </a:lnTo>
                  <a:lnTo>
                    <a:pt x="491431" y="491431"/>
                  </a:lnTo>
                  <a:lnTo>
                    <a:pt x="0" y="491431"/>
                  </a:lnTo>
                  <a:lnTo>
                    <a:pt x="0" y="0"/>
                  </a:lnTo>
                  <a:close/>
                </a:path>
              </a:pathLst>
            </a:custGeom>
            <a:blipFill rotWithShape="1">
              <a:blip r:embed="rId4">
                <a:alphaModFix/>
              </a:blip>
              <a:stretch>
                <a:fillRect b="0" l="0" r="0" t="0"/>
              </a:stretch>
            </a:blipFill>
            <a:ln>
              <a:noFill/>
            </a:ln>
          </p:spPr>
        </p:sp>
        <p:sp>
          <p:nvSpPr>
            <p:cNvPr id="143" name="Google Shape;143;p25"/>
            <p:cNvSpPr txBox="1"/>
            <p:nvPr/>
          </p:nvSpPr>
          <p:spPr>
            <a:xfrm>
              <a:off x="749101" y="-38100"/>
              <a:ext cx="5488335" cy="537637"/>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 sz="1200" u="none" cap="none" strike="noStrike">
                  <a:solidFill>
                    <a:srgbClr val="C60000"/>
                  </a:solidFill>
                  <a:latin typeface="Montserrat Medium"/>
                  <a:ea typeface="Montserrat Medium"/>
                  <a:cs typeface="Montserrat Medium"/>
                  <a:sym typeface="Montserrat Medium"/>
                </a:rPr>
                <a:t>fullstackdatascience.com</a:t>
              </a:r>
              <a:endParaRPr sz="700"/>
            </a:p>
          </p:txBody>
        </p:sp>
      </p:grpSp>
      <p:sp>
        <p:nvSpPr>
          <p:cNvPr id="144" name="Google Shape;144;p25"/>
          <p:cNvSpPr txBox="1"/>
          <p:nvPr/>
        </p:nvSpPr>
        <p:spPr>
          <a:xfrm>
            <a:off x="8624146" y="4794717"/>
            <a:ext cx="316445" cy="16383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 sz="1200" u="none" cap="none" strike="noStrike">
                <a:solidFill>
                  <a:srgbClr val="4B4B4D"/>
                </a:solidFill>
                <a:latin typeface="Arial"/>
                <a:ea typeface="Arial"/>
                <a:cs typeface="Arial"/>
                <a:sym typeface="Arial"/>
              </a:rPr>
              <a:t>1</a:t>
            </a:r>
            <a:endParaRPr sz="700"/>
          </a:p>
        </p:txBody>
      </p:sp>
      <p:sp>
        <p:nvSpPr>
          <p:cNvPr id="145" name="Google Shape;145;p25"/>
          <p:cNvSpPr txBox="1"/>
          <p:nvPr/>
        </p:nvSpPr>
        <p:spPr>
          <a:xfrm>
            <a:off x="6296116" y="4154296"/>
            <a:ext cx="2328000" cy="169200"/>
          </a:xfrm>
          <a:prstGeom prst="rect">
            <a:avLst/>
          </a:prstGeom>
          <a:noFill/>
          <a:ln>
            <a:noFill/>
          </a:ln>
        </p:spPr>
        <p:txBody>
          <a:bodyPr anchorCtr="0" anchor="t" bIns="0" lIns="0" spcFirstLastPara="1" rIns="0" wrap="square" tIns="0">
            <a:spAutoFit/>
          </a:bodyPr>
          <a:lstStyle/>
          <a:p>
            <a:pPr indent="0" lvl="0" marL="0" marR="0" rtl="0" algn="ctr">
              <a:lnSpc>
                <a:spcPct val="116989"/>
              </a:lnSpc>
              <a:spcBef>
                <a:spcPts val="0"/>
              </a:spcBef>
              <a:spcAft>
                <a:spcPts val="0"/>
              </a:spcAft>
              <a:buNone/>
            </a:pPr>
            <a:r>
              <a:rPr lang="en" sz="1100">
                <a:solidFill>
                  <a:srgbClr val="D92D20"/>
                </a:solidFill>
              </a:rPr>
              <a:t>huynt</a:t>
            </a:r>
            <a:r>
              <a:rPr b="0" i="0" lang="en" sz="1100" u="none" cap="none" strike="noStrike">
                <a:solidFill>
                  <a:srgbClr val="D92D20"/>
                </a:solidFill>
                <a:latin typeface="Arial"/>
                <a:ea typeface="Arial"/>
                <a:cs typeface="Arial"/>
                <a:sym typeface="Arial"/>
              </a:rPr>
              <a:t>@fullstackdatascience.com</a:t>
            </a:r>
            <a:endParaRPr sz="700"/>
          </a:p>
        </p:txBody>
      </p:sp>
      <p:pic>
        <p:nvPicPr>
          <p:cNvPr id="146" name="Google Shape;146;p25"/>
          <p:cNvPicPr preferRelativeResize="0"/>
          <p:nvPr/>
        </p:nvPicPr>
        <p:blipFill>
          <a:blip r:embed="rId5">
            <a:alphaModFix/>
          </a:blip>
          <a:stretch>
            <a:fillRect/>
          </a:stretch>
        </p:blipFill>
        <p:spPr>
          <a:xfrm>
            <a:off x="6433075" y="1262749"/>
            <a:ext cx="2023500" cy="2025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4"/>
          <p:cNvPicPr preferRelativeResize="0"/>
          <p:nvPr/>
        </p:nvPicPr>
        <p:blipFill>
          <a:blip r:embed="rId3">
            <a:alphaModFix/>
          </a:blip>
          <a:stretch>
            <a:fillRect/>
          </a:stretch>
        </p:blipFill>
        <p:spPr>
          <a:xfrm>
            <a:off x="2013974" y="723175"/>
            <a:ext cx="5362398" cy="2670400"/>
          </a:xfrm>
          <a:prstGeom prst="rect">
            <a:avLst/>
          </a:prstGeom>
          <a:noFill/>
          <a:ln>
            <a:noFill/>
          </a:ln>
          <a:effectLst>
            <a:outerShdw blurRad="57150" rotWithShape="0" algn="bl" dir="5400000" dist="19050">
              <a:srgbClr val="000000">
                <a:alpha val="50000"/>
              </a:srgbClr>
            </a:outerShdw>
          </a:effectLst>
        </p:spPr>
      </p:pic>
      <p:sp>
        <p:nvSpPr>
          <p:cNvPr id="248" name="Google Shape;248;p34"/>
          <p:cNvSpPr txBox="1"/>
          <p:nvPr/>
        </p:nvSpPr>
        <p:spPr>
          <a:xfrm>
            <a:off x="261005" y="203900"/>
            <a:ext cx="7622100" cy="369300"/>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lang="en" sz="3000">
                <a:solidFill>
                  <a:srgbClr val="111111"/>
                </a:solidFill>
              </a:rPr>
              <a:t>Relational </a:t>
            </a:r>
            <a:r>
              <a:rPr b="1" lang="en" sz="3000">
                <a:solidFill>
                  <a:srgbClr val="111111"/>
                </a:solidFill>
              </a:rPr>
              <a:t>vs Non-relational</a:t>
            </a:r>
            <a:r>
              <a:rPr b="1" lang="en" sz="3000">
                <a:solidFill>
                  <a:srgbClr val="111111"/>
                </a:solidFill>
              </a:rPr>
              <a:t> Databases</a:t>
            </a:r>
            <a:endParaRPr b="1" sz="3000"/>
          </a:p>
        </p:txBody>
      </p:sp>
      <p:sp>
        <p:nvSpPr>
          <p:cNvPr id="249" name="Google Shape;249;p34"/>
          <p:cNvSpPr/>
          <p:nvPr/>
        </p:nvSpPr>
        <p:spPr>
          <a:xfrm>
            <a:off x="8035463" y="20390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4">
              <a:alphaModFix/>
            </a:blip>
            <a:stretch>
              <a:fillRect b="0" l="0" r="0" t="0"/>
            </a:stretch>
          </a:blipFill>
          <a:ln>
            <a:noFill/>
          </a:ln>
        </p:spPr>
      </p:sp>
      <p:sp>
        <p:nvSpPr>
          <p:cNvPr id="250" name="Google Shape;250;p34"/>
          <p:cNvSpPr txBox="1"/>
          <p:nvPr/>
        </p:nvSpPr>
        <p:spPr>
          <a:xfrm>
            <a:off x="2013975" y="3605238"/>
            <a:ext cx="1078500" cy="2310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0">
            <a:spAutoFit/>
          </a:bodyPr>
          <a:lstStyle/>
          <a:p>
            <a:pPr indent="0" lvl="0" marL="0" rtl="0" algn="ctr">
              <a:lnSpc>
                <a:spcPct val="115000"/>
              </a:lnSpc>
              <a:spcBef>
                <a:spcPts val="0"/>
              </a:spcBef>
              <a:spcAft>
                <a:spcPts val="0"/>
              </a:spcAft>
              <a:buSzPts val="1100"/>
              <a:buNone/>
            </a:pPr>
            <a:r>
              <a:rPr b="1" lang="en" sz="1500">
                <a:solidFill>
                  <a:schemeClr val="dk1"/>
                </a:solidFill>
                <a:highlight>
                  <a:srgbClr val="F7F7F7"/>
                </a:highlight>
              </a:rPr>
              <a:t>SQL</a:t>
            </a:r>
            <a:endParaRPr b="1" sz="1500">
              <a:solidFill>
                <a:schemeClr val="dk1"/>
              </a:solidFill>
              <a:highlight>
                <a:srgbClr val="F7F7F7"/>
              </a:highlight>
            </a:endParaRPr>
          </a:p>
        </p:txBody>
      </p:sp>
      <p:sp>
        <p:nvSpPr>
          <p:cNvPr id="251" name="Google Shape;251;p34"/>
          <p:cNvSpPr txBox="1"/>
          <p:nvPr/>
        </p:nvSpPr>
        <p:spPr>
          <a:xfrm>
            <a:off x="6297875" y="3592000"/>
            <a:ext cx="1078500" cy="2310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0">
            <a:spAutoFit/>
          </a:bodyPr>
          <a:lstStyle/>
          <a:p>
            <a:pPr indent="0" lvl="0" marL="0" rtl="0" algn="ctr">
              <a:lnSpc>
                <a:spcPct val="115000"/>
              </a:lnSpc>
              <a:spcBef>
                <a:spcPts val="0"/>
              </a:spcBef>
              <a:spcAft>
                <a:spcPts val="0"/>
              </a:spcAft>
              <a:buSzPts val="1100"/>
              <a:buNone/>
            </a:pPr>
            <a:r>
              <a:rPr b="1" lang="en" sz="1500">
                <a:solidFill>
                  <a:schemeClr val="dk1"/>
                </a:solidFill>
                <a:highlight>
                  <a:srgbClr val="F7F7F7"/>
                </a:highlight>
              </a:rPr>
              <a:t>No</a:t>
            </a:r>
            <a:r>
              <a:rPr b="1" lang="en" sz="1500">
                <a:solidFill>
                  <a:schemeClr val="dk1"/>
                </a:solidFill>
                <a:highlight>
                  <a:srgbClr val="F7F7F7"/>
                </a:highlight>
              </a:rPr>
              <a:t>SQL</a:t>
            </a:r>
            <a:endParaRPr b="1" sz="1500">
              <a:solidFill>
                <a:schemeClr val="dk1"/>
              </a:solidFill>
              <a:highlight>
                <a:srgbClr val="F7F7F7"/>
              </a:highlight>
            </a:endParaRPr>
          </a:p>
        </p:txBody>
      </p:sp>
      <p:sp>
        <p:nvSpPr>
          <p:cNvPr id="252" name="Google Shape;252;p34"/>
          <p:cNvSpPr txBox="1"/>
          <p:nvPr/>
        </p:nvSpPr>
        <p:spPr>
          <a:xfrm>
            <a:off x="2013975" y="4047900"/>
            <a:ext cx="2469600" cy="6096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b="1" lang="en" sz="1200">
                <a:solidFill>
                  <a:schemeClr val="dk1"/>
                </a:solidFill>
              </a:rPr>
              <a:t>  Financial &amp; Banking Systems</a:t>
            </a:r>
            <a:endParaRPr b="1" sz="1200">
              <a:solidFill>
                <a:schemeClr val="dk1"/>
              </a:solidFill>
            </a:endParaRPr>
          </a:p>
          <a:p>
            <a:pPr indent="0" lvl="0" marL="0" rtl="0" algn="l">
              <a:lnSpc>
                <a:spcPct val="115000"/>
              </a:lnSpc>
              <a:spcBef>
                <a:spcPts val="0"/>
              </a:spcBef>
              <a:spcAft>
                <a:spcPts val="0"/>
              </a:spcAft>
              <a:buSzPts val="1100"/>
              <a:buNone/>
            </a:pPr>
            <a:r>
              <a:rPr b="1" lang="en" sz="1200">
                <a:solidFill>
                  <a:schemeClr val="dk1"/>
                </a:solidFill>
              </a:rPr>
              <a:t>  Booking Systems</a:t>
            </a:r>
            <a:endParaRPr b="1" sz="1200">
              <a:solidFill>
                <a:schemeClr val="dk1"/>
              </a:solidFill>
            </a:endParaRPr>
          </a:p>
          <a:p>
            <a:pPr indent="0" lvl="0" marL="0" rtl="0" algn="l">
              <a:lnSpc>
                <a:spcPct val="115000"/>
              </a:lnSpc>
              <a:spcBef>
                <a:spcPts val="0"/>
              </a:spcBef>
              <a:spcAft>
                <a:spcPts val="0"/>
              </a:spcAft>
              <a:buSzPts val="1100"/>
              <a:buNone/>
            </a:pPr>
            <a:r>
              <a:rPr b="1" lang="en" sz="1200">
                <a:solidFill>
                  <a:schemeClr val="dk1"/>
                </a:solidFill>
              </a:rPr>
              <a:t>  E-commerce Order Management</a:t>
            </a:r>
            <a:endParaRPr b="1" sz="1200">
              <a:solidFill>
                <a:schemeClr val="dk1"/>
              </a:solidFill>
            </a:endParaRPr>
          </a:p>
        </p:txBody>
      </p:sp>
      <p:sp>
        <p:nvSpPr>
          <p:cNvPr id="253" name="Google Shape;253;p34"/>
          <p:cNvSpPr txBox="1"/>
          <p:nvPr/>
        </p:nvSpPr>
        <p:spPr>
          <a:xfrm>
            <a:off x="4906775" y="4021425"/>
            <a:ext cx="2469600" cy="6096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0">
            <a:spAutoFit/>
          </a:bodyPr>
          <a:lstStyle/>
          <a:p>
            <a:pPr indent="0" lvl="0" marL="0" rtl="0" algn="ctr">
              <a:lnSpc>
                <a:spcPct val="115000"/>
              </a:lnSpc>
              <a:spcBef>
                <a:spcPts val="0"/>
              </a:spcBef>
              <a:spcAft>
                <a:spcPts val="0"/>
              </a:spcAft>
              <a:buSzPts val="1100"/>
              <a:buNone/>
            </a:pPr>
            <a:r>
              <a:rPr b="1" lang="en" sz="1200">
                <a:solidFill>
                  <a:schemeClr val="dk1"/>
                </a:solidFill>
              </a:rPr>
              <a:t>              Real-time Applications </a:t>
            </a:r>
            <a:endParaRPr b="1" sz="1200">
              <a:solidFill>
                <a:schemeClr val="dk1"/>
              </a:solidFill>
            </a:endParaRPr>
          </a:p>
          <a:p>
            <a:pPr indent="0" lvl="0" marL="0" rtl="0" algn="l">
              <a:lnSpc>
                <a:spcPct val="115000"/>
              </a:lnSpc>
              <a:spcBef>
                <a:spcPts val="0"/>
              </a:spcBef>
              <a:spcAft>
                <a:spcPts val="0"/>
              </a:spcAft>
              <a:buSzPts val="1100"/>
              <a:buNone/>
            </a:pPr>
            <a:r>
              <a:rPr b="1" lang="en" sz="1200">
                <a:solidFill>
                  <a:schemeClr val="dk1"/>
                </a:solidFill>
              </a:rPr>
              <a:t>Big Data &amp; Large-scale Analytics</a:t>
            </a:r>
            <a:endParaRPr b="1" sz="1200">
              <a:solidFill>
                <a:schemeClr val="dk1"/>
              </a:solidFill>
            </a:endParaRPr>
          </a:p>
          <a:p>
            <a:pPr indent="0" lvl="0" marL="0" rtl="0" algn="ctr">
              <a:lnSpc>
                <a:spcPct val="115000"/>
              </a:lnSpc>
              <a:spcBef>
                <a:spcPts val="0"/>
              </a:spcBef>
              <a:spcAft>
                <a:spcPts val="0"/>
              </a:spcAft>
              <a:buSzPts val="1100"/>
              <a:buNone/>
            </a:pPr>
            <a:r>
              <a:rPr b="1" lang="en" sz="1200">
                <a:solidFill>
                  <a:schemeClr val="dk1"/>
                </a:solidFill>
              </a:rPr>
              <a:t>                                Social Media </a:t>
            </a:r>
            <a:endParaRPr b="1" sz="1200">
              <a:solidFill>
                <a:schemeClr val="dk1"/>
              </a:solidFill>
            </a:endParaRPr>
          </a:p>
        </p:txBody>
      </p:sp>
      <p:sp>
        <p:nvSpPr>
          <p:cNvPr id="254" name="Google Shape;254;p34"/>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10</a:t>
            </a:r>
            <a:endParaRPr sz="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5"/>
          <p:cNvPicPr preferRelativeResize="0"/>
          <p:nvPr/>
        </p:nvPicPr>
        <p:blipFill>
          <a:blip r:embed="rId3">
            <a:alphaModFix/>
          </a:blip>
          <a:stretch>
            <a:fillRect/>
          </a:stretch>
        </p:blipFill>
        <p:spPr>
          <a:xfrm>
            <a:off x="152400" y="778600"/>
            <a:ext cx="8839198" cy="4102836"/>
          </a:xfrm>
          <a:prstGeom prst="rect">
            <a:avLst/>
          </a:prstGeom>
          <a:noFill/>
          <a:ln>
            <a:noFill/>
          </a:ln>
          <a:effectLst>
            <a:outerShdw blurRad="57150" rotWithShape="0" algn="bl" dir="5400000" dist="19050">
              <a:srgbClr val="000000">
                <a:alpha val="50000"/>
              </a:srgbClr>
            </a:outerShdw>
          </a:effectLst>
        </p:spPr>
      </p:pic>
      <p:sp>
        <p:nvSpPr>
          <p:cNvPr id="260" name="Google Shape;260;p35"/>
          <p:cNvSpPr txBox="1"/>
          <p:nvPr/>
        </p:nvSpPr>
        <p:spPr>
          <a:xfrm>
            <a:off x="261005" y="203900"/>
            <a:ext cx="7622100" cy="369300"/>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lang="en" sz="3000">
                <a:solidFill>
                  <a:srgbClr val="111111"/>
                </a:solidFill>
              </a:rPr>
              <a:t>Database Ranking</a:t>
            </a:r>
            <a:endParaRPr b="1" sz="3000"/>
          </a:p>
        </p:txBody>
      </p:sp>
      <p:sp>
        <p:nvSpPr>
          <p:cNvPr id="261" name="Google Shape;261;p35"/>
          <p:cNvSpPr/>
          <p:nvPr/>
        </p:nvSpPr>
        <p:spPr>
          <a:xfrm>
            <a:off x="8035463" y="20390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4">
              <a:alphaModFix/>
            </a:blip>
            <a:stretch>
              <a:fillRect b="0" l="0" r="0" t="0"/>
            </a:stretch>
          </a:blipFill>
          <a:ln>
            <a:noFill/>
          </a:ln>
        </p:spPr>
      </p:sp>
      <p:sp>
        <p:nvSpPr>
          <p:cNvPr id="262" name="Google Shape;262;p35"/>
          <p:cNvSpPr txBox="1"/>
          <p:nvPr/>
        </p:nvSpPr>
        <p:spPr>
          <a:xfrm>
            <a:off x="8700346" y="48709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11</a:t>
            </a:r>
            <a:endParaRPr sz="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6"/>
          <p:cNvPicPr preferRelativeResize="0"/>
          <p:nvPr/>
        </p:nvPicPr>
        <p:blipFill>
          <a:blip r:embed="rId3">
            <a:alphaModFix/>
          </a:blip>
          <a:stretch>
            <a:fillRect/>
          </a:stretch>
        </p:blipFill>
        <p:spPr>
          <a:xfrm>
            <a:off x="0" y="0"/>
            <a:ext cx="9144002" cy="5165611"/>
          </a:xfrm>
          <a:prstGeom prst="rect">
            <a:avLst/>
          </a:prstGeom>
          <a:noFill/>
          <a:ln>
            <a:noFill/>
          </a:ln>
        </p:spPr>
      </p:pic>
      <p:sp>
        <p:nvSpPr>
          <p:cNvPr id="268" name="Google Shape;268;p36"/>
          <p:cNvSpPr/>
          <p:nvPr/>
        </p:nvSpPr>
        <p:spPr>
          <a:xfrm>
            <a:off x="152388" y="467250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4">
              <a:alphaModFix/>
            </a:blip>
            <a:stretch>
              <a:fillRect b="0" l="0" r="0" t="0"/>
            </a:stretch>
          </a:blipFill>
          <a:ln>
            <a:noFill/>
          </a:ln>
        </p:spPr>
      </p:sp>
      <p:sp>
        <p:nvSpPr>
          <p:cNvPr id="269" name="Google Shape;269;p36"/>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12</a:t>
            </a:r>
            <a:endParaRPr sz="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grpSp>
        <p:nvGrpSpPr>
          <p:cNvPr id="274" name="Google Shape;274;p37"/>
          <p:cNvGrpSpPr/>
          <p:nvPr/>
        </p:nvGrpSpPr>
        <p:grpSpPr>
          <a:xfrm>
            <a:off x="0" y="0"/>
            <a:ext cx="3951810" cy="5143598"/>
            <a:chOff x="0" y="0"/>
            <a:chExt cx="2085058" cy="2713870"/>
          </a:xfrm>
        </p:grpSpPr>
        <p:sp>
          <p:nvSpPr>
            <p:cNvPr id="275" name="Google Shape;275;p37"/>
            <p:cNvSpPr/>
            <p:nvPr/>
          </p:nvSpPr>
          <p:spPr>
            <a:xfrm>
              <a:off x="0" y="0"/>
              <a:ext cx="2085058" cy="2713870"/>
            </a:xfrm>
            <a:custGeom>
              <a:rect b="b" l="l" r="r" t="t"/>
              <a:pathLst>
                <a:path extrusionOk="0" h="2713870" w="2085058">
                  <a:moveTo>
                    <a:pt x="0" y="0"/>
                  </a:moveTo>
                  <a:lnTo>
                    <a:pt x="2085058" y="0"/>
                  </a:lnTo>
                  <a:lnTo>
                    <a:pt x="2085058" y="2713870"/>
                  </a:lnTo>
                  <a:lnTo>
                    <a:pt x="0" y="2713870"/>
                  </a:lnTo>
                  <a:close/>
                </a:path>
              </a:pathLst>
            </a:custGeom>
            <a:solidFill>
              <a:srgbClr val="D92D20"/>
            </a:solidFill>
            <a:ln cap="sq" cmpd="sng" w="28575">
              <a:solidFill>
                <a:srgbClr val="111111"/>
              </a:solidFill>
              <a:prstDash val="solid"/>
              <a:miter lim="8000"/>
              <a:headEnd len="sm" w="sm" type="none"/>
              <a:tailEnd len="sm" w="sm" type="none"/>
            </a:ln>
          </p:spPr>
        </p:sp>
        <p:sp>
          <p:nvSpPr>
            <p:cNvPr id="276" name="Google Shape;276;p37"/>
            <p:cNvSpPr txBox="1"/>
            <p:nvPr/>
          </p:nvSpPr>
          <p:spPr>
            <a:xfrm>
              <a:off x="0" y="47625"/>
              <a:ext cx="2085000" cy="2666100"/>
            </a:xfrm>
            <a:prstGeom prst="rect">
              <a:avLst/>
            </a:prstGeom>
            <a:noFill/>
            <a:ln>
              <a:noFill/>
            </a:ln>
          </p:spPr>
          <p:txBody>
            <a:bodyPr anchorCtr="0" anchor="ctr" bIns="25400" lIns="25400" spcFirstLastPara="1" rIns="25400" wrap="square" tIns="25400">
              <a:noAutofit/>
            </a:bodyPr>
            <a:lstStyle/>
            <a:p>
              <a:pPr indent="0" lvl="0" marL="0" marR="0" rtl="0" algn="ctr">
                <a:lnSpc>
                  <a:spcPct val="1332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77" name="Google Shape;277;p37"/>
          <p:cNvSpPr/>
          <p:nvPr/>
        </p:nvSpPr>
        <p:spPr>
          <a:xfrm>
            <a:off x="514350" y="4162858"/>
            <a:ext cx="1293147" cy="466292"/>
          </a:xfrm>
          <a:custGeom>
            <a:rect b="b" l="l" r="r" t="t"/>
            <a:pathLst>
              <a:path extrusionOk="0" h="932584" w="2586293">
                <a:moveTo>
                  <a:pt x="0" y="0"/>
                </a:moveTo>
                <a:lnTo>
                  <a:pt x="2586293" y="0"/>
                </a:lnTo>
                <a:lnTo>
                  <a:pt x="2586293" y="932584"/>
                </a:lnTo>
                <a:lnTo>
                  <a:pt x="0" y="932584"/>
                </a:lnTo>
                <a:lnTo>
                  <a:pt x="0" y="0"/>
                </a:lnTo>
                <a:close/>
              </a:path>
            </a:pathLst>
          </a:custGeom>
          <a:blipFill rotWithShape="1">
            <a:blip r:embed="rId3">
              <a:alphaModFix/>
            </a:blip>
            <a:stretch>
              <a:fillRect b="0" l="0" r="0" t="0"/>
            </a:stretch>
          </a:blipFill>
          <a:ln>
            <a:noFill/>
          </a:ln>
        </p:spPr>
      </p:sp>
      <p:sp>
        <p:nvSpPr>
          <p:cNvPr id="278" name="Google Shape;278;p37"/>
          <p:cNvSpPr txBox="1"/>
          <p:nvPr/>
        </p:nvSpPr>
        <p:spPr>
          <a:xfrm>
            <a:off x="143500" y="547575"/>
            <a:ext cx="3655800" cy="21765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rPr lang="en" sz="7000">
                <a:solidFill>
                  <a:srgbClr val="FFFFFF"/>
                </a:solidFill>
                <a:latin typeface="Bricolage Grotesque ExtraBold"/>
                <a:ea typeface="Bricolage Grotesque ExtraBold"/>
                <a:cs typeface="Bricolage Grotesque ExtraBold"/>
                <a:sym typeface="Bricolage Grotesque ExtraBold"/>
              </a:rPr>
              <a:t>Data analysis </a:t>
            </a:r>
            <a:endParaRPr sz="700">
              <a:latin typeface="Bricolage Grotesque ExtraBold"/>
              <a:ea typeface="Bricolage Grotesque ExtraBold"/>
              <a:cs typeface="Bricolage Grotesque ExtraBold"/>
              <a:sym typeface="Bricolage Grotesque ExtraBold"/>
            </a:endParaRPr>
          </a:p>
        </p:txBody>
      </p:sp>
      <p:sp>
        <p:nvSpPr>
          <p:cNvPr id="279" name="Google Shape;279;p37"/>
          <p:cNvSpPr txBox="1"/>
          <p:nvPr/>
        </p:nvSpPr>
        <p:spPr>
          <a:xfrm>
            <a:off x="4297518" y="824365"/>
            <a:ext cx="3466500" cy="323100"/>
          </a:xfrm>
          <a:prstGeom prst="rect">
            <a:avLst/>
          </a:prstGeom>
          <a:noFill/>
          <a:ln>
            <a:noFill/>
          </a:ln>
        </p:spPr>
        <p:txBody>
          <a:bodyPr anchorCtr="0" anchor="t" bIns="0" lIns="0" spcFirstLastPara="1" rIns="0" wrap="square" tIns="0">
            <a:spAutoFit/>
          </a:bodyPr>
          <a:lstStyle/>
          <a:p>
            <a:pPr indent="0" lvl="0" marL="0" marR="0" rtl="0" algn="l">
              <a:lnSpc>
                <a:spcPct val="100024"/>
              </a:lnSpc>
              <a:spcBef>
                <a:spcPts val="0"/>
              </a:spcBef>
              <a:spcAft>
                <a:spcPts val="0"/>
              </a:spcAft>
              <a:buNone/>
            </a:pPr>
            <a:r>
              <a:rPr lang="en" sz="2100">
                <a:solidFill>
                  <a:srgbClr val="111111"/>
                </a:solidFill>
                <a:latin typeface="Bricolage Grotesque SemiBold"/>
                <a:ea typeface="Bricolage Grotesque SemiBold"/>
                <a:cs typeface="Bricolage Grotesque SemiBold"/>
                <a:sym typeface="Bricolage Grotesque SemiBold"/>
              </a:rPr>
              <a:t>Introduction</a:t>
            </a:r>
            <a:endParaRPr sz="800">
              <a:latin typeface="Bricolage Grotesque SemiBold"/>
              <a:ea typeface="Bricolage Grotesque SemiBold"/>
              <a:cs typeface="Bricolage Grotesque SemiBold"/>
              <a:sym typeface="Bricolage Grotesque SemiBold"/>
            </a:endParaRPr>
          </a:p>
        </p:txBody>
      </p:sp>
      <p:sp>
        <p:nvSpPr>
          <p:cNvPr id="280" name="Google Shape;280;p37"/>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13</a:t>
            </a:r>
            <a:endParaRPr sz="700"/>
          </a:p>
        </p:txBody>
      </p:sp>
      <p:sp>
        <p:nvSpPr>
          <p:cNvPr id="281" name="Google Shape;281;p37"/>
          <p:cNvSpPr txBox="1"/>
          <p:nvPr/>
        </p:nvSpPr>
        <p:spPr>
          <a:xfrm>
            <a:off x="4297527" y="1429500"/>
            <a:ext cx="4326600" cy="1558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 sz="1500">
                <a:solidFill>
                  <a:schemeClr val="dk1"/>
                </a:solidFill>
                <a:highlight>
                  <a:srgbClr val="F7F7F7"/>
                </a:highlight>
                <a:latin typeface="Open Sans"/>
                <a:ea typeface="Open Sans"/>
                <a:cs typeface="Open Sans"/>
                <a:sym typeface="Open Sans"/>
              </a:rPr>
              <a:t>Data analysis is the process of systematically applying statistical and logical techniques to describe, summarize, and evaluate data. It involves inspecting, cleaning, transforming, and modeling data to discover useful information and support decision-making.</a:t>
            </a:r>
            <a:endParaRPr sz="1500">
              <a:solidFill>
                <a:schemeClr val="dk1"/>
              </a:solidFill>
              <a:highlight>
                <a:srgbClr val="F7F7F7"/>
              </a:highlight>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8"/>
          <p:cNvSpPr txBox="1"/>
          <p:nvPr/>
        </p:nvSpPr>
        <p:spPr>
          <a:xfrm>
            <a:off x="261005" y="280100"/>
            <a:ext cx="7622100" cy="369300"/>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lang="en" sz="3000">
                <a:solidFill>
                  <a:srgbClr val="111111"/>
                </a:solidFill>
              </a:rPr>
              <a:t>Data Journey</a:t>
            </a:r>
            <a:endParaRPr b="1" sz="3000"/>
          </a:p>
        </p:txBody>
      </p:sp>
      <p:sp>
        <p:nvSpPr>
          <p:cNvPr id="287" name="Google Shape;287;p38"/>
          <p:cNvSpPr/>
          <p:nvPr/>
        </p:nvSpPr>
        <p:spPr>
          <a:xfrm>
            <a:off x="8035463" y="20390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3">
              <a:alphaModFix/>
            </a:blip>
            <a:stretch>
              <a:fillRect b="0" l="0" r="0" t="0"/>
            </a:stretch>
          </a:blipFill>
          <a:ln>
            <a:noFill/>
          </a:ln>
        </p:spPr>
      </p:sp>
      <p:pic>
        <p:nvPicPr>
          <p:cNvPr id="288" name="Google Shape;288;p38"/>
          <p:cNvPicPr preferRelativeResize="0"/>
          <p:nvPr/>
        </p:nvPicPr>
        <p:blipFill>
          <a:blip r:embed="rId4">
            <a:alphaModFix/>
          </a:blip>
          <a:stretch>
            <a:fillRect/>
          </a:stretch>
        </p:blipFill>
        <p:spPr>
          <a:xfrm>
            <a:off x="152400" y="954200"/>
            <a:ext cx="8839204" cy="339239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289" name="Google Shape;289;p38"/>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14</a:t>
            </a:r>
            <a:endParaRPr sz="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txBox="1"/>
          <p:nvPr/>
        </p:nvSpPr>
        <p:spPr>
          <a:xfrm>
            <a:off x="514500" y="506400"/>
            <a:ext cx="7181700" cy="420300"/>
          </a:xfrm>
          <a:prstGeom prst="rect">
            <a:avLst/>
          </a:prstGeom>
          <a:noFill/>
          <a:ln>
            <a:noFill/>
          </a:ln>
        </p:spPr>
        <p:txBody>
          <a:bodyPr anchorCtr="0" anchor="t" bIns="0" lIns="0" spcFirstLastPara="1" rIns="0" wrap="square" tIns="0">
            <a:spAutoFit/>
          </a:bodyPr>
          <a:lstStyle/>
          <a:p>
            <a:pPr indent="0" lvl="0" marL="0" marR="0" rtl="0" algn="l">
              <a:lnSpc>
                <a:spcPct val="90998"/>
              </a:lnSpc>
              <a:spcBef>
                <a:spcPts val="0"/>
              </a:spcBef>
              <a:spcAft>
                <a:spcPts val="0"/>
              </a:spcAft>
              <a:buNone/>
            </a:pPr>
            <a:r>
              <a:rPr b="1" lang="en" sz="3000">
                <a:solidFill>
                  <a:srgbClr val="111111"/>
                </a:solidFill>
                <a:latin typeface="Bricolage Grotesque"/>
                <a:ea typeface="Bricolage Grotesque"/>
                <a:cs typeface="Bricolage Grotesque"/>
                <a:sym typeface="Bricolage Grotesque"/>
              </a:rPr>
              <a:t>ETL vs ELT</a:t>
            </a:r>
            <a:endParaRPr b="1" sz="3000">
              <a:latin typeface="Bricolage Grotesque"/>
              <a:ea typeface="Bricolage Grotesque"/>
              <a:cs typeface="Bricolage Grotesque"/>
              <a:sym typeface="Bricolage Grotesque"/>
            </a:endParaRPr>
          </a:p>
        </p:txBody>
      </p:sp>
      <p:sp>
        <p:nvSpPr>
          <p:cNvPr id="295" name="Google Shape;295;p39"/>
          <p:cNvSpPr/>
          <p:nvPr/>
        </p:nvSpPr>
        <p:spPr>
          <a:xfrm>
            <a:off x="7735588" y="51435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3">
              <a:alphaModFix/>
            </a:blip>
            <a:stretch>
              <a:fillRect b="0" l="0" r="0" t="0"/>
            </a:stretch>
          </a:blipFill>
          <a:ln>
            <a:noFill/>
          </a:ln>
        </p:spPr>
      </p:sp>
      <p:sp>
        <p:nvSpPr>
          <p:cNvPr id="296" name="Google Shape;296;p39"/>
          <p:cNvSpPr txBox="1"/>
          <p:nvPr/>
        </p:nvSpPr>
        <p:spPr>
          <a:xfrm>
            <a:off x="8624146" y="4794717"/>
            <a:ext cx="316500" cy="107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t/>
            </a:r>
            <a:endParaRPr sz="700"/>
          </a:p>
        </p:txBody>
      </p:sp>
      <p:pic>
        <p:nvPicPr>
          <p:cNvPr id="297" name="Google Shape;297;p39"/>
          <p:cNvPicPr preferRelativeResize="0"/>
          <p:nvPr/>
        </p:nvPicPr>
        <p:blipFill>
          <a:blip r:embed="rId4">
            <a:alphaModFix/>
          </a:blip>
          <a:stretch>
            <a:fillRect/>
          </a:stretch>
        </p:blipFill>
        <p:spPr>
          <a:xfrm>
            <a:off x="447775" y="1586600"/>
            <a:ext cx="3874826" cy="2433125"/>
          </a:xfrm>
          <a:prstGeom prst="rect">
            <a:avLst/>
          </a:prstGeom>
          <a:noFill/>
          <a:ln>
            <a:noFill/>
          </a:ln>
          <a:effectLst>
            <a:outerShdw blurRad="57150" rotWithShape="0" algn="bl" dir="5400000" dist="19050">
              <a:srgbClr val="000000">
                <a:alpha val="50000"/>
              </a:srgbClr>
            </a:outerShdw>
          </a:effectLst>
        </p:spPr>
      </p:pic>
      <p:cxnSp>
        <p:nvCxnSpPr>
          <p:cNvPr id="298" name="Google Shape;298;p39"/>
          <p:cNvCxnSpPr/>
          <p:nvPr/>
        </p:nvCxnSpPr>
        <p:spPr>
          <a:xfrm>
            <a:off x="4914100" y="1109375"/>
            <a:ext cx="0" cy="3652200"/>
          </a:xfrm>
          <a:prstGeom prst="straightConnector1">
            <a:avLst/>
          </a:prstGeom>
          <a:noFill/>
          <a:ln cap="flat" cmpd="sng" w="9525">
            <a:solidFill>
              <a:srgbClr val="D92D20"/>
            </a:solidFill>
            <a:prstDash val="solid"/>
            <a:round/>
            <a:headEnd len="med" w="med" type="none"/>
            <a:tailEnd len="med" w="med" type="none"/>
          </a:ln>
        </p:spPr>
      </p:cxnSp>
      <p:pic>
        <p:nvPicPr>
          <p:cNvPr id="299" name="Google Shape;299;p39"/>
          <p:cNvPicPr preferRelativeResize="0"/>
          <p:nvPr/>
        </p:nvPicPr>
        <p:blipFill>
          <a:blip r:embed="rId5">
            <a:alphaModFix/>
          </a:blip>
          <a:stretch>
            <a:fillRect/>
          </a:stretch>
        </p:blipFill>
        <p:spPr>
          <a:xfrm>
            <a:off x="5507783" y="1586600"/>
            <a:ext cx="3244167" cy="2433125"/>
          </a:xfrm>
          <a:prstGeom prst="rect">
            <a:avLst/>
          </a:prstGeom>
          <a:noFill/>
          <a:ln>
            <a:noFill/>
          </a:ln>
          <a:effectLst>
            <a:outerShdw blurRad="57150" rotWithShape="0" algn="bl" dir="5400000" dist="19050">
              <a:srgbClr val="000000">
                <a:alpha val="50000"/>
              </a:srgbClr>
            </a:outerShdw>
          </a:effectLst>
        </p:spPr>
      </p:pic>
      <p:sp>
        <p:nvSpPr>
          <p:cNvPr id="300" name="Google Shape;300;p39"/>
          <p:cNvSpPr txBox="1"/>
          <p:nvPr/>
        </p:nvSpPr>
        <p:spPr>
          <a:xfrm>
            <a:off x="7118558" y="4711489"/>
            <a:ext cx="1511100" cy="1692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 sz="1100" u="none" cap="none" strike="noStrike">
                <a:solidFill>
                  <a:srgbClr val="4B4B4D"/>
                </a:solidFill>
                <a:latin typeface="Arial"/>
                <a:ea typeface="Arial"/>
                <a:cs typeface="Arial"/>
                <a:sym typeface="Arial"/>
              </a:rPr>
              <a:t>Source:</a:t>
            </a:r>
            <a:r>
              <a:rPr lang="en" sz="1100">
                <a:solidFill>
                  <a:srgbClr val="4B4B4D"/>
                </a:solidFill>
              </a:rPr>
              <a:t> Holistics.io</a:t>
            </a:r>
            <a:endParaRPr sz="700"/>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0"/>
          <p:cNvSpPr txBox="1"/>
          <p:nvPr/>
        </p:nvSpPr>
        <p:spPr>
          <a:xfrm>
            <a:off x="261005" y="280100"/>
            <a:ext cx="7622100" cy="369300"/>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lang="en" sz="3000">
                <a:solidFill>
                  <a:srgbClr val="111111"/>
                </a:solidFill>
              </a:rPr>
              <a:t>Data </a:t>
            </a:r>
            <a:r>
              <a:rPr b="1" lang="en" sz="3000">
                <a:solidFill>
                  <a:srgbClr val="111111"/>
                </a:solidFill>
              </a:rPr>
              <a:t>Analysis Use Cases</a:t>
            </a:r>
            <a:endParaRPr b="1" sz="3000"/>
          </a:p>
        </p:txBody>
      </p:sp>
      <p:sp>
        <p:nvSpPr>
          <p:cNvPr id="306" name="Google Shape;306;p40"/>
          <p:cNvSpPr/>
          <p:nvPr/>
        </p:nvSpPr>
        <p:spPr>
          <a:xfrm>
            <a:off x="8035463" y="20390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3">
              <a:alphaModFix/>
            </a:blip>
            <a:stretch>
              <a:fillRect b="0" l="0" r="0" t="0"/>
            </a:stretch>
          </a:blipFill>
          <a:ln>
            <a:noFill/>
          </a:ln>
        </p:spPr>
      </p:sp>
      <p:pic>
        <p:nvPicPr>
          <p:cNvPr id="307" name="Google Shape;307;p40" title="estate-agent.png"/>
          <p:cNvPicPr preferRelativeResize="0"/>
          <p:nvPr/>
        </p:nvPicPr>
        <p:blipFill>
          <a:blip r:embed="rId4">
            <a:alphaModFix/>
          </a:blip>
          <a:stretch>
            <a:fillRect/>
          </a:stretch>
        </p:blipFill>
        <p:spPr>
          <a:xfrm>
            <a:off x="830025" y="995125"/>
            <a:ext cx="894051" cy="894051"/>
          </a:xfrm>
          <a:prstGeom prst="rect">
            <a:avLst/>
          </a:prstGeom>
          <a:noFill/>
          <a:ln>
            <a:noFill/>
          </a:ln>
          <a:effectLst>
            <a:outerShdw blurRad="57150" rotWithShape="0" algn="bl" dir="5400000" dist="19050">
              <a:srgbClr val="000000">
                <a:alpha val="50000"/>
              </a:srgbClr>
            </a:outerShdw>
          </a:effectLst>
        </p:spPr>
      </p:pic>
      <p:sp>
        <p:nvSpPr>
          <p:cNvPr id="308" name="Google Shape;308;p40"/>
          <p:cNvSpPr txBox="1"/>
          <p:nvPr/>
        </p:nvSpPr>
        <p:spPr>
          <a:xfrm>
            <a:off x="313601" y="2021100"/>
            <a:ext cx="23820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b="1" lang="en">
                <a:solidFill>
                  <a:schemeClr val="dk1"/>
                </a:solidFill>
              </a:rPr>
              <a:t>Sales Revenue Analysis</a:t>
            </a:r>
            <a:endParaRPr>
              <a:solidFill>
                <a:schemeClr val="dk1"/>
              </a:solidFill>
              <a:highlight>
                <a:srgbClr val="F7F7F7"/>
              </a:highlight>
            </a:endParaRPr>
          </a:p>
        </p:txBody>
      </p:sp>
      <p:sp>
        <p:nvSpPr>
          <p:cNvPr id="309" name="Google Shape;309;p40"/>
          <p:cNvSpPr txBox="1"/>
          <p:nvPr/>
        </p:nvSpPr>
        <p:spPr>
          <a:xfrm>
            <a:off x="2424625" y="950775"/>
            <a:ext cx="6609900" cy="1454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b="1" lang="en" u="sng">
                <a:solidFill>
                  <a:schemeClr val="dk1"/>
                </a:solidFill>
              </a:rPr>
              <a:t>Question:</a:t>
            </a:r>
            <a:r>
              <a:rPr b="1" lang="en">
                <a:solidFill>
                  <a:schemeClr val="dk1"/>
                </a:solidFill>
              </a:rPr>
              <a:t> </a:t>
            </a:r>
            <a:r>
              <a:rPr lang="en">
                <a:solidFill>
                  <a:schemeClr val="dk1"/>
                </a:solidFill>
              </a:rPr>
              <a:t>An e-commerce company wants to determine which products sell best?</a:t>
            </a:r>
            <a:endParaRPr>
              <a:solidFill>
                <a:schemeClr val="dk1"/>
              </a:solidFill>
            </a:endParaRPr>
          </a:p>
          <a:p>
            <a:pPr indent="0" lvl="0" marL="0" rtl="0" algn="l">
              <a:lnSpc>
                <a:spcPct val="115000"/>
              </a:lnSpc>
              <a:spcBef>
                <a:spcPts val="0"/>
              </a:spcBef>
              <a:spcAft>
                <a:spcPts val="0"/>
              </a:spcAft>
              <a:buSzPts val="1100"/>
              <a:buNone/>
            </a:pPr>
            <a:r>
              <a:rPr b="1" lang="en" u="sng">
                <a:solidFill>
                  <a:schemeClr val="dk1"/>
                </a:solidFill>
              </a:rPr>
              <a:t>Data Analysis</a:t>
            </a:r>
            <a:r>
              <a:rPr b="1" lang="en" u="sng">
                <a:solidFill>
                  <a:schemeClr val="dk1"/>
                </a:solidFill>
              </a:rPr>
              <a:t>:</a:t>
            </a:r>
            <a:r>
              <a:rPr lang="en">
                <a:solidFill>
                  <a:schemeClr val="dk1"/>
                </a:solidFill>
              </a:rPr>
              <a:t>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They collect data on orders, revenue, sales volume, and purchase times.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After analyzing, they discover that discounted products generate higher revenue on weekends, allowing them to optimize their promotional strategy.</a:t>
            </a:r>
            <a:endParaRPr>
              <a:solidFill>
                <a:schemeClr val="dk1"/>
              </a:solidFill>
            </a:endParaRPr>
          </a:p>
          <a:p>
            <a:pPr indent="0" lvl="0" marL="0" rtl="0" algn="l">
              <a:lnSpc>
                <a:spcPct val="115000"/>
              </a:lnSpc>
              <a:spcBef>
                <a:spcPts val="0"/>
              </a:spcBef>
              <a:spcAft>
                <a:spcPts val="0"/>
              </a:spcAft>
              <a:buSzPts val="1100"/>
              <a:buNone/>
            </a:pPr>
            <a:r>
              <a:t/>
            </a:r>
            <a:endParaRPr b="1">
              <a:solidFill>
                <a:schemeClr val="dk1"/>
              </a:solidFill>
            </a:endParaRPr>
          </a:p>
        </p:txBody>
      </p:sp>
      <p:sp>
        <p:nvSpPr>
          <p:cNvPr id="310" name="Google Shape;310;p40"/>
          <p:cNvSpPr txBox="1"/>
          <p:nvPr/>
        </p:nvSpPr>
        <p:spPr>
          <a:xfrm>
            <a:off x="423076" y="3731350"/>
            <a:ext cx="23820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b="1" lang="en">
                <a:solidFill>
                  <a:schemeClr val="dk1"/>
                </a:solidFill>
              </a:rPr>
              <a:t>Game User Behavior </a:t>
            </a:r>
            <a:endParaRPr>
              <a:solidFill>
                <a:schemeClr val="dk1"/>
              </a:solidFill>
              <a:highlight>
                <a:srgbClr val="F7F7F7"/>
              </a:highlight>
            </a:endParaRPr>
          </a:p>
        </p:txBody>
      </p:sp>
      <p:sp>
        <p:nvSpPr>
          <p:cNvPr id="311" name="Google Shape;311;p40"/>
          <p:cNvSpPr txBox="1"/>
          <p:nvPr/>
        </p:nvSpPr>
        <p:spPr>
          <a:xfrm>
            <a:off x="2534100" y="2584825"/>
            <a:ext cx="6609900" cy="19503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b="1" lang="en" u="sng">
                <a:solidFill>
                  <a:schemeClr val="dk1"/>
                </a:solidFill>
              </a:rPr>
              <a:t>Question:</a:t>
            </a:r>
            <a:r>
              <a:rPr b="1" lang="en">
                <a:solidFill>
                  <a:schemeClr val="dk1"/>
                </a:solidFill>
              </a:rPr>
              <a:t> </a:t>
            </a:r>
            <a:r>
              <a:rPr lang="en">
                <a:solidFill>
                  <a:schemeClr val="dk1"/>
                </a:solidFill>
              </a:rPr>
              <a:t>A </a:t>
            </a:r>
            <a:r>
              <a:rPr lang="en">
                <a:solidFill>
                  <a:schemeClr val="dk1"/>
                </a:solidFill>
              </a:rPr>
              <a:t>mobile games </a:t>
            </a:r>
            <a:r>
              <a:rPr lang="en">
                <a:solidFill>
                  <a:schemeClr val="dk1"/>
                </a:solidFill>
              </a:rPr>
              <a:t>company wants to </a:t>
            </a:r>
            <a:r>
              <a:rPr lang="en">
                <a:solidFill>
                  <a:schemeClr val="dk1"/>
                </a:solidFill>
              </a:rPr>
              <a:t>optimize user behavior?</a:t>
            </a:r>
            <a:endParaRPr>
              <a:solidFill>
                <a:schemeClr val="dk1"/>
              </a:solidFill>
            </a:endParaRPr>
          </a:p>
          <a:p>
            <a:pPr indent="0" lvl="0" marL="0" rtl="0" algn="l">
              <a:lnSpc>
                <a:spcPct val="115000"/>
              </a:lnSpc>
              <a:spcBef>
                <a:spcPts val="0"/>
              </a:spcBef>
              <a:spcAft>
                <a:spcPts val="0"/>
              </a:spcAft>
              <a:buSzPts val="1100"/>
              <a:buNone/>
            </a:pPr>
            <a:r>
              <a:rPr b="1" lang="en" u="sng">
                <a:solidFill>
                  <a:schemeClr val="dk1"/>
                </a:solidFill>
              </a:rPr>
              <a:t>Data Analysis:</a:t>
            </a:r>
            <a:r>
              <a:rPr lang="en">
                <a:solidFill>
                  <a:schemeClr val="dk1"/>
                </a:solidFill>
              </a:rPr>
              <a:t>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A gaming company tracks player behavior: hours played, levels achieved, </a:t>
            </a:r>
            <a:endParaRPr>
              <a:solidFill>
                <a:schemeClr val="dk1"/>
              </a:solidFill>
            </a:endParaRPr>
          </a:p>
          <a:p>
            <a:pPr indent="0" lvl="0" marL="457200" rtl="0" algn="l">
              <a:lnSpc>
                <a:spcPct val="115000"/>
              </a:lnSpc>
              <a:spcBef>
                <a:spcPts val="0"/>
              </a:spcBef>
              <a:spcAft>
                <a:spcPts val="0"/>
              </a:spcAft>
              <a:buNone/>
            </a:pPr>
            <a:r>
              <a:rPr lang="en">
                <a:solidFill>
                  <a:schemeClr val="dk1"/>
                </a:solidFill>
              </a:rPr>
              <a:t>and items purchased.</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After analysis, they realize that players tend to leave the game when encountering difficult levels.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Based on this insight, they adjust the game's difficulty to retain players longer.</a:t>
            </a:r>
            <a:endParaRPr>
              <a:solidFill>
                <a:schemeClr val="dk1"/>
              </a:solidFill>
            </a:endParaRPr>
          </a:p>
          <a:p>
            <a:pPr indent="0" lvl="0" marL="0" rtl="0" algn="l">
              <a:lnSpc>
                <a:spcPct val="115000"/>
              </a:lnSpc>
              <a:spcBef>
                <a:spcPts val="0"/>
              </a:spcBef>
              <a:spcAft>
                <a:spcPts val="0"/>
              </a:spcAft>
              <a:buSzPts val="1100"/>
              <a:buNone/>
            </a:pPr>
            <a:r>
              <a:t/>
            </a:r>
            <a:endParaRPr b="1">
              <a:solidFill>
                <a:schemeClr val="dk1"/>
              </a:solidFill>
            </a:endParaRPr>
          </a:p>
        </p:txBody>
      </p:sp>
      <p:pic>
        <p:nvPicPr>
          <p:cNvPr id="312" name="Google Shape;312;p40" title="games.png"/>
          <p:cNvPicPr preferRelativeResize="0"/>
          <p:nvPr/>
        </p:nvPicPr>
        <p:blipFill>
          <a:blip r:embed="rId5">
            <a:alphaModFix/>
          </a:blip>
          <a:stretch>
            <a:fillRect/>
          </a:stretch>
        </p:blipFill>
        <p:spPr>
          <a:xfrm>
            <a:off x="810675" y="2628825"/>
            <a:ext cx="989600" cy="989600"/>
          </a:xfrm>
          <a:prstGeom prst="rect">
            <a:avLst/>
          </a:prstGeom>
          <a:noFill/>
          <a:ln>
            <a:noFill/>
          </a:ln>
          <a:effectLst>
            <a:outerShdw blurRad="57150" rotWithShape="0" algn="bl" dir="5400000" dist="19050">
              <a:srgbClr val="000000">
                <a:alpha val="50000"/>
              </a:srgbClr>
            </a:outerShdw>
          </a:effectLst>
        </p:spPr>
      </p:pic>
      <p:sp>
        <p:nvSpPr>
          <p:cNvPr id="313" name="Google Shape;313;p40"/>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16</a:t>
            </a:r>
            <a:endParaRPr sz="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grpSp>
        <p:nvGrpSpPr>
          <p:cNvPr id="318" name="Google Shape;318;p41"/>
          <p:cNvGrpSpPr/>
          <p:nvPr/>
        </p:nvGrpSpPr>
        <p:grpSpPr>
          <a:xfrm>
            <a:off x="0" y="0"/>
            <a:ext cx="4729954" cy="5143598"/>
            <a:chOff x="0" y="0"/>
            <a:chExt cx="2085058" cy="2713870"/>
          </a:xfrm>
        </p:grpSpPr>
        <p:sp>
          <p:nvSpPr>
            <p:cNvPr id="319" name="Google Shape;319;p41"/>
            <p:cNvSpPr/>
            <p:nvPr/>
          </p:nvSpPr>
          <p:spPr>
            <a:xfrm>
              <a:off x="0" y="0"/>
              <a:ext cx="2085058" cy="2713870"/>
            </a:xfrm>
            <a:custGeom>
              <a:rect b="b" l="l" r="r" t="t"/>
              <a:pathLst>
                <a:path extrusionOk="0" h="2713870" w="2085058">
                  <a:moveTo>
                    <a:pt x="0" y="0"/>
                  </a:moveTo>
                  <a:lnTo>
                    <a:pt x="2085058" y="0"/>
                  </a:lnTo>
                  <a:lnTo>
                    <a:pt x="2085058" y="2713870"/>
                  </a:lnTo>
                  <a:lnTo>
                    <a:pt x="0" y="2713870"/>
                  </a:lnTo>
                  <a:close/>
                </a:path>
              </a:pathLst>
            </a:custGeom>
            <a:solidFill>
              <a:srgbClr val="D92D20"/>
            </a:solidFill>
            <a:ln cap="sq" cmpd="sng" w="28575">
              <a:solidFill>
                <a:srgbClr val="111111"/>
              </a:solidFill>
              <a:prstDash val="solid"/>
              <a:miter lim="8000"/>
              <a:headEnd len="sm" w="sm" type="none"/>
              <a:tailEnd len="sm" w="sm" type="none"/>
            </a:ln>
          </p:spPr>
        </p:sp>
        <p:sp>
          <p:nvSpPr>
            <p:cNvPr id="320" name="Google Shape;320;p41"/>
            <p:cNvSpPr txBox="1"/>
            <p:nvPr/>
          </p:nvSpPr>
          <p:spPr>
            <a:xfrm>
              <a:off x="0" y="47625"/>
              <a:ext cx="2085000" cy="2666100"/>
            </a:xfrm>
            <a:prstGeom prst="rect">
              <a:avLst/>
            </a:prstGeom>
            <a:noFill/>
            <a:ln>
              <a:noFill/>
            </a:ln>
          </p:spPr>
          <p:txBody>
            <a:bodyPr anchorCtr="0" anchor="ctr" bIns="25400" lIns="25400" spcFirstLastPara="1" rIns="25400" wrap="square" tIns="25400">
              <a:noAutofit/>
            </a:bodyPr>
            <a:lstStyle/>
            <a:p>
              <a:pPr indent="0" lvl="0" marL="0" marR="0" rtl="0" algn="ctr">
                <a:lnSpc>
                  <a:spcPct val="1332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21" name="Google Shape;321;p41"/>
          <p:cNvSpPr/>
          <p:nvPr/>
        </p:nvSpPr>
        <p:spPr>
          <a:xfrm>
            <a:off x="257200" y="4164583"/>
            <a:ext cx="1293147" cy="466292"/>
          </a:xfrm>
          <a:custGeom>
            <a:rect b="b" l="l" r="r" t="t"/>
            <a:pathLst>
              <a:path extrusionOk="0" h="932584" w="2586293">
                <a:moveTo>
                  <a:pt x="0" y="0"/>
                </a:moveTo>
                <a:lnTo>
                  <a:pt x="2586293" y="0"/>
                </a:lnTo>
                <a:lnTo>
                  <a:pt x="2586293" y="932584"/>
                </a:lnTo>
                <a:lnTo>
                  <a:pt x="0" y="932584"/>
                </a:lnTo>
                <a:lnTo>
                  <a:pt x="0" y="0"/>
                </a:lnTo>
                <a:close/>
              </a:path>
            </a:pathLst>
          </a:custGeom>
          <a:blipFill rotWithShape="1">
            <a:blip r:embed="rId3">
              <a:alphaModFix/>
            </a:blip>
            <a:stretch>
              <a:fillRect b="0" l="0" r="0" t="0"/>
            </a:stretch>
          </a:blipFill>
          <a:ln>
            <a:noFill/>
          </a:ln>
        </p:spPr>
      </p:sp>
      <p:sp>
        <p:nvSpPr>
          <p:cNvPr id="322" name="Google Shape;322;p41"/>
          <p:cNvSpPr txBox="1"/>
          <p:nvPr/>
        </p:nvSpPr>
        <p:spPr>
          <a:xfrm>
            <a:off x="326450" y="567375"/>
            <a:ext cx="4265100" cy="24996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rPr lang="en" sz="4000">
                <a:solidFill>
                  <a:srgbClr val="FFFFFF"/>
                </a:solidFill>
                <a:latin typeface="Bricolage Grotesque ExtraBold"/>
                <a:ea typeface="Bricolage Grotesque ExtraBold"/>
                <a:cs typeface="Bricolage Grotesque ExtraBold"/>
                <a:sym typeface="Bricolage Grotesque ExtraBold"/>
              </a:rPr>
              <a:t>Data Positions</a:t>
            </a:r>
            <a:endParaRPr sz="4000">
              <a:solidFill>
                <a:srgbClr val="FFFFFF"/>
              </a:solidFill>
              <a:latin typeface="Bricolage Grotesque ExtraBold"/>
              <a:ea typeface="Bricolage Grotesque ExtraBold"/>
              <a:cs typeface="Bricolage Grotesque ExtraBold"/>
              <a:sym typeface="Bricolage Grotesque ExtraBold"/>
            </a:endParaRPr>
          </a:p>
          <a:p>
            <a:pPr indent="0" lvl="0" marL="0" marR="0" rtl="0" algn="l">
              <a:lnSpc>
                <a:spcPct val="102000"/>
              </a:lnSpc>
              <a:spcBef>
                <a:spcPts val="0"/>
              </a:spcBef>
              <a:spcAft>
                <a:spcPts val="0"/>
              </a:spcAft>
              <a:buNone/>
            </a:pPr>
            <a:r>
              <a:rPr lang="en" sz="4000">
                <a:solidFill>
                  <a:srgbClr val="FFFFFF"/>
                </a:solidFill>
                <a:latin typeface="Bricolage Grotesque ExtraBold"/>
                <a:ea typeface="Bricolage Grotesque ExtraBold"/>
                <a:cs typeface="Bricolage Grotesque ExtraBold"/>
                <a:sym typeface="Bricolage Grotesque ExtraBold"/>
              </a:rPr>
              <a:t>in a company</a:t>
            </a:r>
            <a:endParaRPr sz="4000">
              <a:solidFill>
                <a:srgbClr val="FFFFFF"/>
              </a:solidFill>
              <a:latin typeface="Bricolage Grotesque ExtraBold"/>
              <a:ea typeface="Bricolage Grotesque ExtraBold"/>
              <a:cs typeface="Bricolage Grotesque ExtraBold"/>
              <a:sym typeface="Bricolage Grotesque ExtraBold"/>
            </a:endParaRPr>
          </a:p>
          <a:p>
            <a:pPr indent="0" lvl="0" marL="0" marR="0" rtl="0" algn="l">
              <a:lnSpc>
                <a:spcPct val="102000"/>
              </a:lnSpc>
              <a:spcBef>
                <a:spcPts val="0"/>
              </a:spcBef>
              <a:spcAft>
                <a:spcPts val="0"/>
              </a:spcAft>
              <a:buNone/>
            </a:pPr>
            <a:r>
              <a:rPr lang="en" sz="4000">
                <a:solidFill>
                  <a:srgbClr val="FFFFFF"/>
                </a:solidFill>
                <a:latin typeface="Bricolage Grotesque ExtraBold"/>
                <a:ea typeface="Bricolage Grotesque ExtraBold"/>
                <a:cs typeface="Bricolage Grotesque ExtraBold"/>
                <a:sym typeface="Bricolage Grotesque ExtraBold"/>
              </a:rPr>
              <a:t>and</a:t>
            </a:r>
            <a:endParaRPr sz="4000">
              <a:solidFill>
                <a:srgbClr val="FFFFFF"/>
              </a:solidFill>
              <a:latin typeface="Bricolage Grotesque ExtraBold"/>
              <a:ea typeface="Bricolage Grotesque ExtraBold"/>
              <a:cs typeface="Bricolage Grotesque ExtraBold"/>
              <a:sym typeface="Bricolage Grotesque ExtraBold"/>
            </a:endParaRPr>
          </a:p>
          <a:p>
            <a:pPr indent="0" lvl="0" marL="0" marR="0" rtl="0" algn="l">
              <a:lnSpc>
                <a:spcPct val="102000"/>
              </a:lnSpc>
              <a:spcBef>
                <a:spcPts val="0"/>
              </a:spcBef>
              <a:spcAft>
                <a:spcPts val="0"/>
              </a:spcAft>
              <a:buNone/>
            </a:pPr>
            <a:r>
              <a:rPr lang="en" sz="4000">
                <a:solidFill>
                  <a:srgbClr val="FFFFFF"/>
                </a:solidFill>
                <a:latin typeface="Bricolage Grotesque ExtraBold"/>
                <a:ea typeface="Bricolage Grotesque ExtraBold"/>
                <a:cs typeface="Bricolage Grotesque ExtraBold"/>
                <a:sym typeface="Bricolage Grotesque ExtraBold"/>
              </a:rPr>
              <a:t>BI Tools</a:t>
            </a:r>
            <a:endParaRPr sz="4000">
              <a:solidFill>
                <a:srgbClr val="FFFFFF"/>
              </a:solidFill>
              <a:latin typeface="Bricolage Grotesque ExtraBold"/>
              <a:ea typeface="Bricolage Grotesque ExtraBold"/>
              <a:cs typeface="Bricolage Grotesque ExtraBold"/>
              <a:sym typeface="Bricolage Grotesque ExtraBold"/>
            </a:endParaRPr>
          </a:p>
        </p:txBody>
      </p:sp>
      <p:sp>
        <p:nvSpPr>
          <p:cNvPr id="323" name="Google Shape;323;p41"/>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17</a:t>
            </a:r>
            <a:endParaRPr sz="700"/>
          </a:p>
        </p:txBody>
      </p:sp>
      <p:sp>
        <p:nvSpPr>
          <p:cNvPr id="324" name="Google Shape;324;p41"/>
          <p:cNvSpPr/>
          <p:nvPr/>
        </p:nvSpPr>
        <p:spPr>
          <a:xfrm>
            <a:off x="7491925" y="1865775"/>
            <a:ext cx="633900" cy="403500"/>
          </a:xfrm>
          <a:prstGeom prst="ellipse">
            <a:avLst/>
          </a:prstGeom>
          <a:noFill/>
          <a:ln cap="flat" cmpd="sng" w="9525">
            <a:solidFill>
              <a:srgbClr val="D92D2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25" name="Google Shape;325;p41"/>
          <p:cNvSpPr/>
          <p:nvPr/>
        </p:nvSpPr>
        <p:spPr>
          <a:xfrm>
            <a:off x="7204900" y="2444625"/>
            <a:ext cx="287100" cy="184800"/>
          </a:xfrm>
          <a:prstGeom prst="ellipse">
            <a:avLst/>
          </a:prstGeom>
          <a:noFill/>
          <a:ln cap="flat" cmpd="sng" w="9525">
            <a:solidFill>
              <a:srgbClr val="D92D2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26" name="Google Shape;326;p41"/>
          <p:cNvSpPr/>
          <p:nvPr/>
        </p:nvSpPr>
        <p:spPr>
          <a:xfrm>
            <a:off x="6881850" y="2521325"/>
            <a:ext cx="149100" cy="108000"/>
          </a:xfrm>
          <a:prstGeom prst="ellipse">
            <a:avLst/>
          </a:prstGeom>
          <a:noFill/>
          <a:ln cap="flat" cmpd="sng" w="9525">
            <a:solidFill>
              <a:srgbClr val="D92D2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2"/>
          <p:cNvSpPr txBox="1"/>
          <p:nvPr/>
        </p:nvSpPr>
        <p:spPr>
          <a:xfrm>
            <a:off x="150300" y="498000"/>
            <a:ext cx="6936300" cy="369300"/>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lang="en" sz="3000">
                <a:solidFill>
                  <a:srgbClr val="111111"/>
                </a:solidFill>
                <a:latin typeface="Bricolage Grotesque"/>
                <a:ea typeface="Bricolage Grotesque"/>
                <a:cs typeface="Bricolage Grotesque"/>
                <a:sym typeface="Bricolage Grotesque"/>
              </a:rPr>
              <a:t>Roles in Data</a:t>
            </a:r>
            <a:endParaRPr b="1" sz="3000">
              <a:latin typeface="Bricolage Grotesque"/>
              <a:ea typeface="Bricolage Grotesque"/>
              <a:cs typeface="Bricolage Grotesque"/>
              <a:sym typeface="Bricolage Grotesque"/>
            </a:endParaRPr>
          </a:p>
        </p:txBody>
      </p:sp>
      <p:sp>
        <p:nvSpPr>
          <p:cNvPr id="332" name="Google Shape;332;p42"/>
          <p:cNvSpPr/>
          <p:nvPr/>
        </p:nvSpPr>
        <p:spPr>
          <a:xfrm>
            <a:off x="7735588" y="51435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3">
              <a:alphaModFix/>
            </a:blip>
            <a:stretch>
              <a:fillRect b="0" l="0" r="0" t="0"/>
            </a:stretch>
          </a:blipFill>
          <a:ln>
            <a:noFill/>
          </a:ln>
        </p:spPr>
      </p:sp>
      <p:sp>
        <p:nvSpPr>
          <p:cNvPr id="333" name="Google Shape;333;p42"/>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18</a:t>
            </a:r>
            <a:endParaRPr sz="700"/>
          </a:p>
        </p:txBody>
      </p:sp>
      <p:pic>
        <p:nvPicPr>
          <p:cNvPr id="334" name="Google Shape;334;p42"/>
          <p:cNvPicPr preferRelativeResize="0"/>
          <p:nvPr/>
        </p:nvPicPr>
        <p:blipFill>
          <a:blip r:embed="rId4">
            <a:alphaModFix/>
          </a:blip>
          <a:stretch>
            <a:fillRect/>
          </a:stretch>
        </p:blipFill>
        <p:spPr>
          <a:xfrm>
            <a:off x="152400" y="1143000"/>
            <a:ext cx="8839204" cy="2779515"/>
          </a:xfrm>
          <a:prstGeom prst="rect">
            <a:avLst/>
          </a:prstGeom>
          <a:noFill/>
          <a:ln>
            <a:noFill/>
          </a:ln>
          <a:effectLst>
            <a:outerShdw blurRad="57150" rotWithShape="0" algn="bl" dir="5400000" dist="19050">
              <a:srgbClr val="000000">
                <a:alpha val="50000"/>
              </a:srgbClr>
            </a:outerShdw>
          </a:effectLst>
        </p:spPr>
      </p:pic>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3"/>
          <p:cNvSpPr txBox="1"/>
          <p:nvPr/>
        </p:nvSpPr>
        <p:spPr>
          <a:xfrm>
            <a:off x="406050" y="489000"/>
            <a:ext cx="6936300" cy="369300"/>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lang="en" sz="3000">
                <a:solidFill>
                  <a:srgbClr val="111111"/>
                </a:solidFill>
                <a:latin typeface="Bricolage Grotesque"/>
                <a:ea typeface="Bricolage Grotesque"/>
                <a:cs typeface="Bricolage Grotesque"/>
                <a:sym typeface="Bricolage Grotesque"/>
              </a:rPr>
              <a:t>Core BI Tools</a:t>
            </a:r>
            <a:endParaRPr b="1" sz="3000">
              <a:latin typeface="Bricolage Grotesque"/>
              <a:ea typeface="Bricolage Grotesque"/>
              <a:cs typeface="Bricolage Grotesque"/>
              <a:sym typeface="Bricolage Grotesque"/>
            </a:endParaRPr>
          </a:p>
        </p:txBody>
      </p:sp>
      <p:sp>
        <p:nvSpPr>
          <p:cNvPr id="340" name="Google Shape;340;p43"/>
          <p:cNvSpPr/>
          <p:nvPr/>
        </p:nvSpPr>
        <p:spPr>
          <a:xfrm>
            <a:off x="7735588" y="51435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3">
              <a:alphaModFix/>
            </a:blip>
            <a:stretch>
              <a:fillRect b="0" l="0" r="0" t="0"/>
            </a:stretch>
          </a:blipFill>
          <a:ln>
            <a:noFill/>
          </a:ln>
        </p:spPr>
      </p:sp>
      <p:sp>
        <p:nvSpPr>
          <p:cNvPr id="341" name="Google Shape;341;p43"/>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1</a:t>
            </a:r>
            <a:r>
              <a:rPr lang="en" sz="1200">
                <a:solidFill>
                  <a:srgbClr val="4B4B4D"/>
                </a:solidFill>
              </a:rPr>
              <a:t>9</a:t>
            </a:r>
            <a:endParaRPr sz="700"/>
          </a:p>
        </p:txBody>
      </p:sp>
      <p:sp>
        <p:nvSpPr>
          <p:cNvPr id="342" name="Google Shape;342;p43"/>
          <p:cNvSpPr/>
          <p:nvPr/>
        </p:nvSpPr>
        <p:spPr>
          <a:xfrm>
            <a:off x="425950" y="1285625"/>
            <a:ext cx="705600" cy="7056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Calibri"/>
                <a:ea typeface="Calibri"/>
                <a:cs typeface="Calibri"/>
                <a:sym typeface="Calibri"/>
              </a:rPr>
              <a:t>1</a:t>
            </a:r>
            <a:endParaRPr b="1" sz="2000">
              <a:solidFill>
                <a:schemeClr val="lt1"/>
              </a:solidFill>
              <a:latin typeface="Calibri"/>
              <a:ea typeface="Calibri"/>
              <a:cs typeface="Calibri"/>
              <a:sym typeface="Calibri"/>
            </a:endParaRPr>
          </a:p>
        </p:txBody>
      </p:sp>
      <p:sp>
        <p:nvSpPr>
          <p:cNvPr id="343" name="Google Shape;343;p43"/>
          <p:cNvSpPr txBox="1"/>
          <p:nvPr/>
        </p:nvSpPr>
        <p:spPr>
          <a:xfrm>
            <a:off x="1296125" y="1453775"/>
            <a:ext cx="3804900" cy="369300"/>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lang="en" sz="3000">
                <a:solidFill>
                  <a:srgbClr val="111111"/>
                </a:solidFill>
                <a:latin typeface="Bricolage Grotesque"/>
                <a:ea typeface="Bricolage Grotesque"/>
                <a:cs typeface="Bricolage Grotesque"/>
                <a:sym typeface="Bricolage Grotesque"/>
              </a:rPr>
              <a:t>Visualization</a:t>
            </a:r>
            <a:r>
              <a:rPr b="1" lang="en" sz="3000">
                <a:solidFill>
                  <a:srgbClr val="111111"/>
                </a:solidFill>
                <a:latin typeface="Bricolage Grotesque"/>
                <a:ea typeface="Bricolage Grotesque"/>
                <a:cs typeface="Bricolage Grotesque"/>
                <a:sym typeface="Bricolage Grotesque"/>
              </a:rPr>
              <a:t> Tools</a:t>
            </a:r>
            <a:endParaRPr b="1" sz="3000">
              <a:latin typeface="Bricolage Grotesque"/>
              <a:ea typeface="Bricolage Grotesque"/>
              <a:cs typeface="Bricolage Grotesque"/>
              <a:sym typeface="Bricolage Grotesque"/>
            </a:endParaRPr>
          </a:p>
        </p:txBody>
      </p:sp>
      <p:pic>
        <p:nvPicPr>
          <p:cNvPr id="344" name="Google Shape;344;p43"/>
          <p:cNvPicPr preferRelativeResize="0"/>
          <p:nvPr/>
        </p:nvPicPr>
        <p:blipFill>
          <a:blip r:embed="rId4">
            <a:alphaModFix/>
          </a:blip>
          <a:stretch>
            <a:fillRect/>
          </a:stretch>
        </p:blipFill>
        <p:spPr>
          <a:xfrm>
            <a:off x="5253425" y="1169150"/>
            <a:ext cx="1335318" cy="822075"/>
          </a:xfrm>
          <a:prstGeom prst="rect">
            <a:avLst/>
          </a:prstGeom>
          <a:noFill/>
          <a:ln>
            <a:noFill/>
          </a:ln>
        </p:spPr>
      </p:pic>
      <p:pic>
        <p:nvPicPr>
          <p:cNvPr id="345" name="Google Shape;345;p43"/>
          <p:cNvPicPr preferRelativeResize="0"/>
          <p:nvPr/>
        </p:nvPicPr>
        <p:blipFill>
          <a:blip r:embed="rId5">
            <a:alphaModFix/>
          </a:blip>
          <a:stretch>
            <a:fillRect/>
          </a:stretch>
        </p:blipFill>
        <p:spPr>
          <a:xfrm>
            <a:off x="6890450" y="1169150"/>
            <a:ext cx="1720109" cy="822075"/>
          </a:xfrm>
          <a:prstGeom prst="rect">
            <a:avLst/>
          </a:prstGeom>
          <a:noFill/>
          <a:ln>
            <a:noFill/>
          </a:ln>
        </p:spPr>
      </p:pic>
      <p:sp>
        <p:nvSpPr>
          <p:cNvPr id="346" name="Google Shape;346;p43"/>
          <p:cNvSpPr/>
          <p:nvPr/>
        </p:nvSpPr>
        <p:spPr>
          <a:xfrm>
            <a:off x="406050" y="2558075"/>
            <a:ext cx="705600" cy="7056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Calibri"/>
                <a:ea typeface="Calibri"/>
                <a:cs typeface="Calibri"/>
                <a:sym typeface="Calibri"/>
              </a:rPr>
              <a:t>2</a:t>
            </a:r>
            <a:endParaRPr b="1" sz="2000">
              <a:solidFill>
                <a:schemeClr val="lt1"/>
              </a:solidFill>
              <a:latin typeface="Calibri"/>
              <a:ea typeface="Calibri"/>
              <a:cs typeface="Calibri"/>
              <a:sym typeface="Calibri"/>
            </a:endParaRPr>
          </a:p>
        </p:txBody>
      </p:sp>
      <p:sp>
        <p:nvSpPr>
          <p:cNvPr id="347" name="Google Shape;347;p43"/>
          <p:cNvSpPr txBox="1"/>
          <p:nvPr/>
        </p:nvSpPr>
        <p:spPr>
          <a:xfrm>
            <a:off x="1276225" y="2726225"/>
            <a:ext cx="3804900" cy="369300"/>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lang="en" sz="3000">
                <a:solidFill>
                  <a:srgbClr val="111111"/>
                </a:solidFill>
                <a:latin typeface="Bricolage Grotesque"/>
                <a:ea typeface="Bricolage Grotesque"/>
                <a:cs typeface="Bricolage Grotesque"/>
                <a:sym typeface="Bricolage Grotesque"/>
              </a:rPr>
              <a:t>SQL</a:t>
            </a:r>
            <a:endParaRPr b="1" sz="3000">
              <a:latin typeface="Bricolage Grotesque"/>
              <a:ea typeface="Bricolage Grotesque"/>
              <a:cs typeface="Bricolage Grotesque"/>
              <a:sym typeface="Bricolage Grotesque"/>
            </a:endParaRPr>
          </a:p>
        </p:txBody>
      </p:sp>
      <p:pic>
        <p:nvPicPr>
          <p:cNvPr id="348" name="Google Shape;348;p43"/>
          <p:cNvPicPr preferRelativeResize="0"/>
          <p:nvPr/>
        </p:nvPicPr>
        <p:blipFill>
          <a:blip r:embed="rId6">
            <a:alphaModFix/>
          </a:blip>
          <a:stretch>
            <a:fillRect/>
          </a:stretch>
        </p:blipFill>
        <p:spPr>
          <a:xfrm>
            <a:off x="5233525" y="2296025"/>
            <a:ext cx="751225" cy="888250"/>
          </a:xfrm>
          <a:prstGeom prst="rect">
            <a:avLst/>
          </a:prstGeom>
          <a:noFill/>
          <a:ln>
            <a:noFill/>
          </a:ln>
        </p:spPr>
      </p:pic>
      <p:sp>
        <p:nvSpPr>
          <p:cNvPr id="349" name="Google Shape;349;p43"/>
          <p:cNvSpPr/>
          <p:nvPr/>
        </p:nvSpPr>
        <p:spPr>
          <a:xfrm>
            <a:off x="406050" y="3853475"/>
            <a:ext cx="705600" cy="7056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Calibri"/>
                <a:ea typeface="Calibri"/>
                <a:cs typeface="Calibri"/>
                <a:sym typeface="Calibri"/>
              </a:rPr>
              <a:t>3</a:t>
            </a:r>
            <a:endParaRPr b="1" sz="2000">
              <a:solidFill>
                <a:schemeClr val="lt1"/>
              </a:solidFill>
              <a:latin typeface="Calibri"/>
              <a:ea typeface="Calibri"/>
              <a:cs typeface="Calibri"/>
              <a:sym typeface="Calibri"/>
            </a:endParaRPr>
          </a:p>
        </p:txBody>
      </p:sp>
      <p:sp>
        <p:nvSpPr>
          <p:cNvPr id="350" name="Google Shape;350;p43"/>
          <p:cNvSpPr txBox="1"/>
          <p:nvPr/>
        </p:nvSpPr>
        <p:spPr>
          <a:xfrm>
            <a:off x="1276225" y="4021625"/>
            <a:ext cx="3804900" cy="369300"/>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lang="en" sz="3000">
                <a:solidFill>
                  <a:srgbClr val="111111"/>
                </a:solidFill>
                <a:latin typeface="Bricolage Grotesque"/>
                <a:ea typeface="Bricolage Grotesque"/>
                <a:cs typeface="Bricolage Grotesque"/>
                <a:sym typeface="Bricolage Grotesque"/>
              </a:rPr>
              <a:t>Python/R</a:t>
            </a:r>
            <a:endParaRPr b="1" sz="3000">
              <a:latin typeface="Bricolage Grotesque"/>
              <a:ea typeface="Bricolage Grotesque"/>
              <a:cs typeface="Bricolage Grotesque"/>
              <a:sym typeface="Bricolage Grotesque"/>
            </a:endParaRPr>
          </a:p>
        </p:txBody>
      </p:sp>
      <p:pic>
        <p:nvPicPr>
          <p:cNvPr id="351" name="Google Shape;351;p43"/>
          <p:cNvPicPr preferRelativeResize="0"/>
          <p:nvPr/>
        </p:nvPicPr>
        <p:blipFill>
          <a:blip r:embed="rId7">
            <a:alphaModFix/>
          </a:blip>
          <a:stretch>
            <a:fillRect/>
          </a:stretch>
        </p:blipFill>
        <p:spPr>
          <a:xfrm>
            <a:off x="5245700" y="3565000"/>
            <a:ext cx="975325" cy="936700"/>
          </a:xfrm>
          <a:prstGeom prst="rect">
            <a:avLst/>
          </a:prstGeom>
          <a:noFill/>
          <a:ln>
            <a:noFill/>
          </a:ln>
        </p:spPr>
      </p:pic>
      <p:pic>
        <p:nvPicPr>
          <p:cNvPr id="352" name="Google Shape;352;p43"/>
          <p:cNvPicPr preferRelativeResize="0"/>
          <p:nvPr/>
        </p:nvPicPr>
        <p:blipFill>
          <a:blip r:embed="rId8">
            <a:alphaModFix/>
          </a:blip>
          <a:stretch>
            <a:fillRect/>
          </a:stretch>
        </p:blipFill>
        <p:spPr>
          <a:xfrm>
            <a:off x="6964175" y="3565000"/>
            <a:ext cx="1417600" cy="663950"/>
          </a:xfrm>
          <a:prstGeom prst="rect">
            <a:avLst/>
          </a:prstGeom>
          <a:noFill/>
          <a:ln>
            <a:noFill/>
          </a:ln>
        </p:spPr>
      </p:pic>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grpSp>
        <p:nvGrpSpPr>
          <p:cNvPr id="151" name="Google Shape;151;p26"/>
          <p:cNvGrpSpPr/>
          <p:nvPr/>
        </p:nvGrpSpPr>
        <p:grpSpPr>
          <a:xfrm>
            <a:off x="0" y="0"/>
            <a:ext cx="3951735" cy="5143500"/>
            <a:chOff x="0" y="0"/>
            <a:chExt cx="2085058" cy="2713870"/>
          </a:xfrm>
        </p:grpSpPr>
        <p:sp>
          <p:nvSpPr>
            <p:cNvPr id="152" name="Google Shape;152;p26"/>
            <p:cNvSpPr/>
            <p:nvPr/>
          </p:nvSpPr>
          <p:spPr>
            <a:xfrm>
              <a:off x="0" y="0"/>
              <a:ext cx="2085058" cy="2713870"/>
            </a:xfrm>
            <a:custGeom>
              <a:rect b="b" l="l" r="r" t="t"/>
              <a:pathLst>
                <a:path extrusionOk="0" h="2713870" w="2085058">
                  <a:moveTo>
                    <a:pt x="0" y="0"/>
                  </a:moveTo>
                  <a:lnTo>
                    <a:pt x="2085058" y="0"/>
                  </a:lnTo>
                  <a:lnTo>
                    <a:pt x="2085058" y="2713870"/>
                  </a:lnTo>
                  <a:lnTo>
                    <a:pt x="0" y="2713870"/>
                  </a:lnTo>
                  <a:close/>
                </a:path>
              </a:pathLst>
            </a:custGeom>
            <a:solidFill>
              <a:srgbClr val="D92D20"/>
            </a:solidFill>
            <a:ln cap="sq" cmpd="sng" w="28575">
              <a:solidFill>
                <a:srgbClr val="111111"/>
              </a:solidFill>
              <a:prstDash val="solid"/>
              <a:miter lim="8000"/>
              <a:headEnd len="sm" w="sm" type="none"/>
              <a:tailEnd len="sm" w="sm" type="none"/>
            </a:ln>
          </p:spPr>
        </p:sp>
        <p:sp>
          <p:nvSpPr>
            <p:cNvPr id="153" name="Google Shape;153;p26"/>
            <p:cNvSpPr txBox="1"/>
            <p:nvPr/>
          </p:nvSpPr>
          <p:spPr>
            <a:xfrm>
              <a:off x="0" y="47625"/>
              <a:ext cx="2085058" cy="2666245"/>
            </a:xfrm>
            <a:prstGeom prst="rect">
              <a:avLst/>
            </a:prstGeom>
            <a:noFill/>
            <a:ln>
              <a:noFill/>
            </a:ln>
          </p:spPr>
          <p:txBody>
            <a:bodyPr anchorCtr="0" anchor="ctr" bIns="25400" lIns="25400" spcFirstLastPara="1" rIns="25400" wrap="square" tIns="25400">
              <a:noAutofit/>
            </a:bodyPr>
            <a:lstStyle/>
            <a:p>
              <a:pPr indent="0" lvl="0" marL="0" marR="0" rtl="0" algn="ctr">
                <a:lnSpc>
                  <a:spcPct val="1332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4" name="Google Shape;154;p26"/>
          <p:cNvSpPr/>
          <p:nvPr/>
        </p:nvSpPr>
        <p:spPr>
          <a:xfrm>
            <a:off x="514350" y="4162858"/>
            <a:ext cx="1293147" cy="466292"/>
          </a:xfrm>
          <a:custGeom>
            <a:rect b="b" l="l" r="r" t="t"/>
            <a:pathLst>
              <a:path extrusionOk="0" h="932584" w="2586293">
                <a:moveTo>
                  <a:pt x="0" y="0"/>
                </a:moveTo>
                <a:lnTo>
                  <a:pt x="2586293" y="0"/>
                </a:lnTo>
                <a:lnTo>
                  <a:pt x="2586293" y="932584"/>
                </a:lnTo>
                <a:lnTo>
                  <a:pt x="0" y="932584"/>
                </a:lnTo>
                <a:lnTo>
                  <a:pt x="0" y="0"/>
                </a:lnTo>
                <a:close/>
              </a:path>
            </a:pathLst>
          </a:custGeom>
          <a:blipFill rotWithShape="1">
            <a:blip r:embed="rId3">
              <a:alphaModFix/>
            </a:blip>
            <a:stretch>
              <a:fillRect b="0" l="0" r="0" t="0"/>
            </a:stretch>
          </a:blipFill>
          <a:ln>
            <a:noFill/>
          </a:ln>
        </p:spPr>
      </p:sp>
      <p:sp>
        <p:nvSpPr>
          <p:cNvPr id="155" name="Google Shape;155;p26"/>
          <p:cNvSpPr txBox="1"/>
          <p:nvPr/>
        </p:nvSpPr>
        <p:spPr>
          <a:xfrm>
            <a:off x="514350" y="547567"/>
            <a:ext cx="3437400" cy="21765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rPr i="0" lang="en" sz="7000" u="none" cap="none" strike="noStrike">
                <a:solidFill>
                  <a:srgbClr val="FFFFFF"/>
                </a:solidFill>
                <a:latin typeface="Bricolage Grotesque ExtraBold"/>
                <a:ea typeface="Bricolage Grotesque ExtraBold"/>
                <a:cs typeface="Bricolage Grotesque ExtraBold"/>
                <a:sym typeface="Bricolage Grotesque ExtraBold"/>
              </a:rPr>
              <a:t>Learn</a:t>
            </a:r>
            <a:endParaRPr sz="700">
              <a:latin typeface="Bricolage Grotesque ExtraBold"/>
              <a:ea typeface="Bricolage Grotesque ExtraBold"/>
              <a:cs typeface="Bricolage Grotesque ExtraBold"/>
              <a:sym typeface="Bricolage Grotesque ExtraBold"/>
            </a:endParaRPr>
          </a:p>
          <a:p>
            <a:pPr indent="0" lvl="0" marL="0" marR="0" rtl="0" algn="l">
              <a:lnSpc>
                <a:spcPct val="102000"/>
              </a:lnSpc>
              <a:spcBef>
                <a:spcPts val="0"/>
              </a:spcBef>
              <a:spcAft>
                <a:spcPts val="0"/>
              </a:spcAft>
              <a:buNone/>
            </a:pPr>
            <a:r>
              <a:rPr i="0" lang="en" sz="7000" u="none" cap="none" strike="noStrike">
                <a:solidFill>
                  <a:srgbClr val="FFFFFF"/>
                </a:solidFill>
                <a:latin typeface="Bricolage Grotesque ExtraBold"/>
                <a:ea typeface="Bricolage Grotesque ExtraBold"/>
                <a:cs typeface="Bricolage Grotesque ExtraBold"/>
                <a:sym typeface="Bricolage Grotesque ExtraBold"/>
              </a:rPr>
              <a:t>About</a:t>
            </a:r>
            <a:endParaRPr sz="700">
              <a:latin typeface="Bricolage Grotesque ExtraBold"/>
              <a:ea typeface="Bricolage Grotesque ExtraBold"/>
              <a:cs typeface="Bricolage Grotesque ExtraBold"/>
              <a:sym typeface="Bricolage Grotesque ExtraBold"/>
            </a:endParaRPr>
          </a:p>
        </p:txBody>
      </p:sp>
      <p:sp>
        <p:nvSpPr>
          <p:cNvPr id="156" name="Google Shape;156;p26"/>
          <p:cNvSpPr txBox="1"/>
          <p:nvPr/>
        </p:nvSpPr>
        <p:spPr>
          <a:xfrm>
            <a:off x="5024518" y="1586357"/>
            <a:ext cx="3558900" cy="307800"/>
          </a:xfrm>
          <a:prstGeom prst="rect">
            <a:avLst/>
          </a:prstGeom>
          <a:noFill/>
          <a:ln>
            <a:noFill/>
          </a:ln>
        </p:spPr>
        <p:txBody>
          <a:bodyPr anchorCtr="0" anchor="t" bIns="0" lIns="0" spcFirstLastPara="1" rIns="0" wrap="square" tIns="0">
            <a:spAutoFit/>
          </a:bodyPr>
          <a:lstStyle/>
          <a:p>
            <a:pPr indent="0" lvl="0" marL="0" marR="0" rtl="0" algn="l">
              <a:lnSpc>
                <a:spcPct val="100024"/>
              </a:lnSpc>
              <a:spcBef>
                <a:spcPts val="0"/>
              </a:spcBef>
              <a:spcAft>
                <a:spcPts val="0"/>
              </a:spcAft>
              <a:buNone/>
            </a:pPr>
            <a:r>
              <a:rPr lang="en" sz="2000">
                <a:solidFill>
                  <a:srgbClr val="111111"/>
                </a:solidFill>
                <a:latin typeface="Bricolage Grotesque SemiBold"/>
                <a:ea typeface="Bricolage Grotesque SemiBold"/>
                <a:cs typeface="Bricolage Grotesque SemiBold"/>
                <a:sym typeface="Bricolage Grotesque SemiBold"/>
              </a:rPr>
              <a:t>Database</a:t>
            </a:r>
            <a:endParaRPr sz="700">
              <a:latin typeface="Bricolage Grotesque SemiBold"/>
              <a:ea typeface="Bricolage Grotesque SemiBold"/>
              <a:cs typeface="Bricolage Grotesque SemiBold"/>
              <a:sym typeface="Bricolage Grotesque SemiBold"/>
            </a:endParaRPr>
          </a:p>
        </p:txBody>
      </p:sp>
      <p:sp>
        <p:nvSpPr>
          <p:cNvPr id="157" name="Google Shape;157;p26"/>
          <p:cNvSpPr txBox="1"/>
          <p:nvPr/>
        </p:nvSpPr>
        <p:spPr>
          <a:xfrm>
            <a:off x="4399915" y="2524107"/>
            <a:ext cx="599400" cy="307800"/>
          </a:xfrm>
          <a:prstGeom prst="rect">
            <a:avLst/>
          </a:prstGeom>
          <a:noFill/>
          <a:ln>
            <a:noFill/>
          </a:ln>
        </p:spPr>
        <p:txBody>
          <a:bodyPr anchorCtr="0" anchor="t" bIns="0" lIns="0" spcFirstLastPara="1" rIns="0" wrap="square" tIns="0">
            <a:spAutoFit/>
          </a:bodyPr>
          <a:lstStyle/>
          <a:p>
            <a:pPr indent="0" lvl="0" marL="0" marR="0" rtl="0" algn="l">
              <a:lnSpc>
                <a:spcPct val="100024"/>
              </a:lnSpc>
              <a:spcBef>
                <a:spcPts val="0"/>
              </a:spcBef>
              <a:spcAft>
                <a:spcPts val="0"/>
              </a:spcAft>
              <a:buNone/>
            </a:pPr>
            <a:r>
              <a:rPr i="0" lang="en" sz="2000" u="none" cap="none" strike="noStrike">
                <a:solidFill>
                  <a:srgbClr val="C60000"/>
                </a:solidFill>
                <a:latin typeface="Bricolage Grotesque"/>
                <a:ea typeface="Bricolage Grotesque"/>
                <a:cs typeface="Bricolage Grotesque"/>
                <a:sym typeface="Bricolage Grotesque"/>
              </a:rPr>
              <a:t>02/</a:t>
            </a:r>
            <a:endParaRPr sz="700">
              <a:latin typeface="Bricolage Grotesque"/>
              <a:ea typeface="Bricolage Grotesque"/>
              <a:cs typeface="Bricolage Grotesque"/>
              <a:sym typeface="Bricolage Grotesque"/>
            </a:endParaRPr>
          </a:p>
        </p:txBody>
      </p:sp>
      <p:sp>
        <p:nvSpPr>
          <p:cNvPr id="158" name="Google Shape;158;p26"/>
          <p:cNvSpPr txBox="1"/>
          <p:nvPr/>
        </p:nvSpPr>
        <p:spPr>
          <a:xfrm>
            <a:off x="5029018" y="2524090"/>
            <a:ext cx="3466500" cy="307800"/>
          </a:xfrm>
          <a:prstGeom prst="rect">
            <a:avLst/>
          </a:prstGeom>
          <a:noFill/>
          <a:ln>
            <a:noFill/>
          </a:ln>
        </p:spPr>
        <p:txBody>
          <a:bodyPr anchorCtr="0" anchor="t" bIns="0" lIns="0" spcFirstLastPara="1" rIns="0" wrap="square" tIns="0">
            <a:spAutoFit/>
          </a:bodyPr>
          <a:lstStyle/>
          <a:p>
            <a:pPr indent="0" lvl="0" marL="0" marR="0" rtl="0" algn="l">
              <a:lnSpc>
                <a:spcPct val="100024"/>
              </a:lnSpc>
              <a:spcBef>
                <a:spcPts val="0"/>
              </a:spcBef>
              <a:spcAft>
                <a:spcPts val="0"/>
              </a:spcAft>
              <a:buNone/>
            </a:pPr>
            <a:r>
              <a:rPr lang="en" sz="2000">
                <a:solidFill>
                  <a:srgbClr val="111111"/>
                </a:solidFill>
                <a:latin typeface="Bricolage Grotesque SemiBold"/>
                <a:ea typeface="Bricolage Grotesque SemiBold"/>
                <a:cs typeface="Bricolage Grotesque SemiBold"/>
                <a:sym typeface="Bricolage Grotesque SemiBold"/>
              </a:rPr>
              <a:t>Data analysis</a:t>
            </a:r>
            <a:endParaRPr sz="700">
              <a:latin typeface="Bricolage Grotesque SemiBold"/>
              <a:ea typeface="Bricolage Grotesque SemiBold"/>
              <a:cs typeface="Bricolage Grotesque SemiBold"/>
              <a:sym typeface="Bricolage Grotesque SemiBold"/>
            </a:endParaRPr>
          </a:p>
        </p:txBody>
      </p:sp>
      <p:sp>
        <p:nvSpPr>
          <p:cNvPr id="159" name="Google Shape;159;p26"/>
          <p:cNvSpPr txBox="1"/>
          <p:nvPr/>
        </p:nvSpPr>
        <p:spPr>
          <a:xfrm>
            <a:off x="4399915" y="1586365"/>
            <a:ext cx="599400" cy="307800"/>
          </a:xfrm>
          <a:prstGeom prst="rect">
            <a:avLst/>
          </a:prstGeom>
          <a:noFill/>
          <a:ln>
            <a:noFill/>
          </a:ln>
        </p:spPr>
        <p:txBody>
          <a:bodyPr anchorCtr="0" anchor="t" bIns="0" lIns="0" spcFirstLastPara="1" rIns="0" wrap="square" tIns="0">
            <a:spAutoFit/>
          </a:bodyPr>
          <a:lstStyle/>
          <a:p>
            <a:pPr indent="0" lvl="0" marL="0" marR="0" rtl="0" algn="l">
              <a:lnSpc>
                <a:spcPct val="100024"/>
              </a:lnSpc>
              <a:spcBef>
                <a:spcPts val="0"/>
              </a:spcBef>
              <a:spcAft>
                <a:spcPts val="0"/>
              </a:spcAft>
              <a:buNone/>
            </a:pPr>
            <a:r>
              <a:rPr i="0" lang="en" sz="2000" u="none" cap="none" strike="noStrike">
                <a:solidFill>
                  <a:srgbClr val="C60000"/>
                </a:solidFill>
                <a:latin typeface="Bricolage Grotesque"/>
                <a:ea typeface="Bricolage Grotesque"/>
                <a:cs typeface="Bricolage Grotesque"/>
                <a:sym typeface="Bricolage Grotesque"/>
              </a:rPr>
              <a:t>01/</a:t>
            </a:r>
            <a:endParaRPr sz="700">
              <a:latin typeface="Bricolage Grotesque"/>
              <a:ea typeface="Bricolage Grotesque"/>
              <a:cs typeface="Bricolage Grotesque"/>
              <a:sym typeface="Bricolage Grotesque"/>
            </a:endParaRPr>
          </a:p>
        </p:txBody>
      </p:sp>
      <p:sp>
        <p:nvSpPr>
          <p:cNvPr id="160" name="Google Shape;160;p26"/>
          <p:cNvSpPr txBox="1"/>
          <p:nvPr/>
        </p:nvSpPr>
        <p:spPr>
          <a:xfrm>
            <a:off x="4399915" y="3461849"/>
            <a:ext cx="599400" cy="307800"/>
          </a:xfrm>
          <a:prstGeom prst="rect">
            <a:avLst/>
          </a:prstGeom>
          <a:noFill/>
          <a:ln>
            <a:noFill/>
          </a:ln>
        </p:spPr>
        <p:txBody>
          <a:bodyPr anchorCtr="0" anchor="t" bIns="0" lIns="0" spcFirstLastPara="1" rIns="0" wrap="square" tIns="0">
            <a:spAutoFit/>
          </a:bodyPr>
          <a:lstStyle/>
          <a:p>
            <a:pPr indent="0" lvl="0" marL="0" marR="0" rtl="0" algn="l">
              <a:lnSpc>
                <a:spcPct val="100024"/>
              </a:lnSpc>
              <a:spcBef>
                <a:spcPts val="0"/>
              </a:spcBef>
              <a:spcAft>
                <a:spcPts val="0"/>
              </a:spcAft>
              <a:buNone/>
            </a:pPr>
            <a:r>
              <a:rPr i="0" lang="en" sz="2000" u="none" cap="none" strike="noStrike">
                <a:solidFill>
                  <a:srgbClr val="C60000"/>
                </a:solidFill>
                <a:latin typeface="Bricolage Grotesque"/>
                <a:ea typeface="Bricolage Grotesque"/>
                <a:cs typeface="Bricolage Grotesque"/>
                <a:sym typeface="Bricolage Grotesque"/>
              </a:rPr>
              <a:t>03/</a:t>
            </a:r>
            <a:endParaRPr sz="700">
              <a:latin typeface="Bricolage Grotesque"/>
              <a:ea typeface="Bricolage Grotesque"/>
              <a:cs typeface="Bricolage Grotesque"/>
              <a:sym typeface="Bricolage Grotesque"/>
            </a:endParaRPr>
          </a:p>
        </p:txBody>
      </p:sp>
      <p:sp>
        <p:nvSpPr>
          <p:cNvPr id="161" name="Google Shape;161;p26"/>
          <p:cNvSpPr txBox="1"/>
          <p:nvPr/>
        </p:nvSpPr>
        <p:spPr>
          <a:xfrm>
            <a:off x="5070718" y="3461849"/>
            <a:ext cx="3558900" cy="615900"/>
          </a:xfrm>
          <a:prstGeom prst="rect">
            <a:avLst/>
          </a:prstGeom>
          <a:noFill/>
          <a:ln>
            <a:noFill/>
          </a:ln>
        </p:spPr>
        <p:txBody>
          <a:bodyPr anchorCtr="0" anchor="t" bIns="0" lIns="0" spcFirstLastPara="1" rIns="0" wrap="square" tIns="0">
            <a:spAutoFit/>
          </a:bodyPr>
          <a:lstStyle/>
          <a:p>
            <a:pPr indent="0" lvl="0" marL="0" marR="0" rtl="0" algn="l">
              <a:lnSpc>
                <a:spcPct val="100024"/>
              </a:lnSpc>
              <a:spcBef>
                <a:spcPts val="0"/>
              </a:spcBef>
              <a:spcAft>
                <a:spcPts val="0"/>
              </a:spcAft>
              <a:buNone/>
            </a:pPr>
            <a:r>
              <a:rPr lang="en" sz="2000">
                <a:solidFill>
                  <a:srgbClr val="111111"/>
                </a:solidFill>
                <a:latin typeface="Bricolage Grotesque SemiBold"/>
                <a:ea typeface="Bricolage Grotesque SemiBold"/>
                <a:cs typeface="Bricolage Grotesque SemiBold"/>
                <a:sym typeface="Bricolage Grotesque SemiBold"/>
              </a:rPr>
              <a:t>Data Positions in a company and BI Tools</a:t>
            </a:r>
            <a:endParaRPr sz="700">
              <a:latin typeface="Bricolage Grotesque SemiBold"/>
              <a:ea typeface="Bricolage Grotesque SemiBold"/>
              <a:cs typeface="Bricolage Grotesque SemiBold"/>
              <a:sym typeface="Bricolage Grotesque SemiBold"/>
            </a:endParaRPr>
          </a:p>
        </p:txBody>
      </p:sp>
      <p:grpSp>
        <p:nvGrpSpPr>
          <p:cNvPr id="162" name="Google Shape;162;p26"/>
          <p:cNvGrpSpPr/>
          <p:nvPr/>
        </p:nvGrpSpPr>
        <p:grpSpPr>
          <a:xfrm>
            <a:off x="4399915" y="4656136"/>
            <a:ext cx="2338988" cy="200094"/>
            <a:chOff x="0" y="-38100"/>
            <a:chExt cx="6237301" cy="533584"/>
          </a:xfrm>
        </p:grpSpPr>
        <p:sp>
          <p:nvSpPr>
            <p:cNvPr id="163" name="Google Shape;163;p26"/>
            <p:cNvSpPr/>
            <p:nvPr/>
          </p:nvSpPr>
          <p:spPr>
            <a:xfrm>
              <a:off x="0" y="4053"/>
              <a:ext cx="491431" cy="491431"/>
            </a:xfrm>
            <a:custGeom>
              <a:rect b="b" l="l" r="r" t="t"/>
              <a:pathLst>
                <a:path extrusionOk="0" h="491431" w="491431">
                  <a:moveTo>
                    <a:pt x="0" y="0"/>
                  </a:moveTo>
                  <a:lnTo>
                    <a:pt x="491431" y="0"/>
                  </a:lnTo>
                  <a:lnTo>
                    <a:pt x="491431" y="491431"/>
                  </a:lnTo>
                  <a:lnTo>
                    <a:pt x="0" y="491431"/>
                  </a:lnTo>
                  <a:lnTo>
                    <a:pt x="0" y="0"/>
                  </a:lnTo>
                  <a:close/>
                </a:path>
              </a:pathLst>
            </a:custGeom>
            <a:blipFill rotWithShape="1">
              <a:blip r:embed="rId4">
                <a:alphaModFix/>
              </a:blip>
              <a:stretch>
                <a:fillRect b="0" l="0" r="0" t="0"/>
              </a:stretch>
            </a:blipFill>
            <a:ln>
              <a:noFill/>
            </a:ln>
          </p:spPr>
        </p:sp>
        <p:sp>
          <p:nvSpPr>
            <p:cNvPr id="164" name="Google Shape;164;p26"/>
            <p:cNvSpPr txBox="1"/>
            <p:nvPr/>
          </p:nvSpPr>
          <p:spPr>
            <a:xfrm>
              <a:off x="749101" y="-38100"/>
              <a:ext cx="5488200" cy="4926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 sz="1200" u="none" cap="none" strike="noStrike">
                  <a:solidFill>
                    <a:srgbClr val="C60000"/>
                  </a:solidFill>
                  <a:latin typeface="Montserrat Medium"/>
                  <a:ea typeface="Montserrat Medium"/>
                  <a:cs typeface="Montserrat Medium"/>
                  <a:sym typeface="Montserrat Medium"/>
                </a:rPr>
                <a:t>fullstackdatascience.com</a:t>
              </a:r>
              <a:endParaRPr sz="700"/>
            </a:p>
          </p:txBody>
        </p:sp>
      </p:grpSp>
      <p:sp>
        <p:nvSpPr>
          <p:cNvPr id="165" name="Google Shape;165;p26"/>
          <p:cNvSpPr txBox="1"/>
          <p:nvPr/>
        </p:nvSpPr>
        <p:spPr>
          <a:xfrm>
            <a:off x="8624146" y="4794717"/>
            <a:ext cx="316445" cy="16383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 sz="1200" u="none" cap="none" strike="noStrike">
                <a:solidFill>
                  <a:srgbClr val="4B4B4D"/>
                </a:solidFill>
                <a:latin typeface="Arial"/>
                <a:ea typeface="Arial"/>
                <a:cs typeface="Arial"/>
                <a:sym typeface="Arial"/>
              </a:rPr>
              <a:t>2</a:t>
            </a:r>
            <a:endParaRPr sz="700"/>
          </a:p>
        </p:txBody>
      </p:sp>
      <p:sp>
        <p:nvSpPr>
          <p:cNvPr id="166" name="Google Shape;166;p26"/>
          <p:cNvSpPr txBox="1"/>
          <p:nvPr/>
        </p:nvSpPr>
        <p:spPr>
          <a:xfrm>
            <a:off x="5070718" y="674440"/>
            <a:ext cx="3466500" cy="307800"/>
          </a:xfrm>
          <a:prstGeom prst="rect">
            <a:avLst/>
          </a:prstGeom>
          <a:noFill/>
          <a:ln>
            <a:noFill/>
          </a:ln>
        </p:spPr>
        <p:txBody>
          <a:bodyPr anchorCtr="0" anchor="t" bIns="0" lIns="0" spcFirstLastPara="1" rIns="0" wrap="square" tIns="0">
            <a:spAutoFit/>
          </a:bodyPr>
          <a:lstStyle/>
          <a:p>
            <a:pPr indent="0" lvl="0" marL="0" marR="0" rtl="0" algn="l">
              <a:lnSpc>
                <a:spcPct val="100024"/>
              </a:lnSpc>
              <a:spcBef>
                <a:spcPts val="0"/>
              </a:spcBef>
              <a:spcAft>
                <a:spcPts val="0"/>
              </a:spcAft>
              <a:buNone/>
            </a:pPr>
            <a:r>
              <a:rPr lang="en" sz="2000">
                <a:solidFill>
                  <a:srgbClr val="111111"/>
                </a:solidFill>
                <a:latin typeface="Bricolage Grotesque SemiBold"/>
                <a:ea typeface="Bricolage Grotesque SemiBold"/>
                <a:cs typeface="Bricolage Grotesque SemiBold"/>
                <a:sym typeface="Bricolage Grotesque SemiBold"/>
              </a:rPr>
              <a:t>Data</a:t>
            </a:r>
            <a:endParaRPr sz="700">
              <a:latin typeface="Bricolage Grotesque SemiBold"/>
              <a:ea typeface="Bricolage Grotesque SemiBold"/>
              <a:cs typeface="Bricolage Grotesque SemiBold"/>
              <a:sym typeface="Bricolage Grotesque SemiBold"/>
            </a:endParaRPr>
          </a:p>
        </p:txBody>
      </p:sp>
      <p:sp>
        <p:nvSpPr>
          <p:cNvPr id="167" name="Google Shape;167;p26"/>
          <p:cNvSpPr txBox="1"/>
          <p:nvPr/>
        </p:nvSpPr>
        <p:spPr>
          <a:xfrm>
            <a:off x="4348496" y="674445"/>
            <a:ext cx="599400" cy="307800"/>
          </a:xfrm>
          <a:prstGeom prst="rect">
            <a:avLst/>
          </a:prstGeom>
          <a:noFill/>
          <a:ln>
            <a:noFill/>
          </a:ln>
        </p:spPr>
        <p:txBody>
          <a:bodyPr anchorCtr="0" anchor="t" bIns="0" lIns="0" spcFirstLastPara="1" rIns="0" wrap="square" tIns="0">
            <a:spAutoFit/>
          </a:bodyPr>
          <a:lstStyle/>
          <a:p>
            <a:pPr indent="0" lvl="0" marL="0" marR="0" rtl="0" algn="l">
              <a:lnSpc>
                <a:spcPct val="100024"/>
              </a:lnSpc>
              <a:spcBef>
                <a:spcPts val="0"/>
              </a:spcBef>
              <a:spcAft>
                <a:spcPts val="0"/>
              </a:spcAft>
              <a:buNone/>
            </a:pPr>
            <a:r>
              <a:rPr i="0" lang="en" sz="2000" u="none" cap="none" strike="noStrike">
                <a:solidFill>
                  <a:srgbClr val="C60000"/>
                </a:solidFill>
                <a:latin typeface="Bricolage Grotesque"/>
                <a:ea typeface="Bricolage Grotesque"/>
                <a:cs typeface="Bricolage Grotesque"/>
                <a:sym typeface="Bricolage Grotesque"/>
              </a:rPr>
              <a:t>0</a:t>
            </a:r>
            <a:r>
              <a:rPr lang="en" sz="2000">
                <a:solidFill>
                  <a:srgbClr val="C60000"/>
                </a:solidFill>
                <a:latin typeface="Bricolage Grotesque"/>
                <a:ea typeface="Bricolage Grotesque"/>
                <a:cs typeface="Bricolage Grotesque"/>
                <a:sym typeface="Bricolage Grotesque"/>
              </a:rPr>
              <a:t>0</a:t>
            </a:r>
            <a:r>
              <a:rPr i="0" lang="en" sz="2000" u="none" cap="none" strike="noStrike">
                <a:solidFill>
                  <a:srgbClr val="C60000"/>
                </a:solidFill>
                <a:latin typeface="Bricolage Grotesque"/>
                <a:ea typeface="Bricolage Grotesque"/>
                <a:cs typeface="Bricolage Grotesque"/>
                <a:sym typeface="Bricolage Grotesque"/>
              </a:rPr>
              <a:t>/</a:t>
            </a:r>
            <a:endParaRPr sz="700">
              <a:latin typeface="Bricolage Grotesque"/>
              <a:ea typeface="Bricolage Grotesque"/>
              <a:cs typeface="Bricolage Grotesque"/>
              <a:sym typeface="Bricolage Grotesq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44"/>
          <p:cNvPicPr preferRelativeResize="0"/>
          <p:nvPr/>
        </p:nvPicPr>
        <p:blipFill>
          <a:blip r:embed="rId3">
            <a:alphaModFix/>
          </a:blip>
          <a:stretch>
            <a:fillRect/>
          </a:stretch>
        </p:blipFill>
        <p:spPr>
          <a:xfrm>
            <a:off x="4264975" y="1025250"/>
            <a:ext cx="3643300" cy="3783906"/>
          </a:xfrm>
          <a:prstGeom prst="rect">
            <a:avLst/>
          </a:prstGeom>
          <a:noFill/>
          <a:ln>
            <a:noFill/>
          </a:ln>
        </p:spPr>
      </p:pic>
      <p:sp>
        <p:nvSpPr>
          <p:cNvPr id="358" name="Google Shape;358;p44"/>
          <p:cNvSpPr txBox="1"/>
          <p:nvPr/>
        </p:nvSpPr>
        <p:spPr>
          <a:xfrm>
            <a:off x="406050" y="489000"/>
            <a:ext cx="6936300" cy="369300"/>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lang="en" sz="3000">
                <a:solidFill>
                  <a:srgbClr val="111111"/>
                </a:solidFill>
                <a:latin typeface="Bricolage Grotesque"/>
                <a:ea typeface="Bricolage Grotesque"/>
                <a:cs typeface="Bricolage Grotesque"/>
                <a:sym typeface="Bricolage Grotesque"/>
              </a:rPr>
              <a:t>Core BI Tools</a:t>
            </a:r>
            <a:endParaRPr b="1" sz="3000">
              <a:latin typeface="Bricolage Grotesque"/>
              <a:ea typeface="Bricolage Grotesque"/>
              <a:cs typeface="Bricolage Grotesque"/>
              <a:sym typeface="Bricolage Grotesque"/>
            </a:endParaRPr>
          </a:p>
        </p:txBody>
      </p:sp>
      <p:pic>
        <p:nvPicPr>
          <p:cNvPr id="359" name="Google Shape;359;p44"/>
          <p:cNvPicPr preferRelativeResize="0"/>
          <p:nvPr/>
        </p:nvPicPr>
        <p:blipFill>
          <a:blip r:embed="rId4">
            <a:alphaModFix/>
          </a:blip>
          <a:stretch>
            <a:fillRect/>
          </a:stretch>
        </p:blipFill>
        <p:spPr>
          <a:xfrm>
            <a:off x="514350" y="2015825"/>
            <a:ext cx="1335318" cy="822075"/>
          </a:xfrm>
          <a:prstGeom prst="rect">
            <a:avLst/>
          </a:prstGeom>
          <a:noFill/>
          <a:ln>
            <a:noFill/>
          </a:ln>
        </p:spPr>
      </p:pic>
      <p:pic>
        <p:nvPicPr>
          <p:cNvPr id="360" name="Google Shape;360;p44"/>
          <p:cNvPicPr preferRelativeResize="0"/>
          <p:nvPr/>
        </p:nvPicPr>
        <p:blipFill>
          <a:blip r:embed="rId5">
            <a:alphaModFix/>
          </a:blip>
          <a:stretch>
            <a:fillRect/>
          </a:stretch>
        </p:blipFill>
        <p:spPr>
          <a:xfrm>
            <a:off x="2151375" y="2015825"/>
            <a:ext cx="1720109" cy="822075"/>
          </a:xfrm>
          <a:prstGeom prst="rect">
            <a:avLst/>
          </a:prstGeom>
          <a:noFill/>
          <a:ln>
            <a:noFill/>
          </a:ln>
        </p:spPr>
      </p:pic>
      <p:sp>
        <p:nvSpPr>
          <p:cNvPr id="361" name="Google Shape;361;p44"/>
          <p:cNvSpPr/>
          <p:nvPr/>
        </p:nvSpPr>
        <p:spPr>
          <a:xfrm>
            <a:off x="7887988" y="43815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6">
              <a:alphaModFix/>
            </a:blip>
            <a:stretch>
              <a:fillRect b="0" l="0" r="0" t="0"/>
            </a:stretch>
          </a:blipFill>
          <a:ln>
            <a:noFill/>
          </a:ln>
        </p:spPr>
      </p:sp>
      <p:sp>
        <p:nvSpPr>
          <p:cNvPr id="362" name="Google Shape;362;p44"/>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20</a:t>
            </a:r>
            <a:endParaRPr sz="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5"/>
          <p:cNvSpPr txBox="1"/>
          <p:nvPr/>
        </p:nvSpPr>
        <p:spPr>
          <a:xfrm>
            <a:off x="531300" y="498000"/>
            <a:ext cx="6936300" cy="492600"/>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lang="en" sz="4000">
                <a:solidFill>
                  <a:srgbClr val="111111"/>
                </a:solidFill>
                <a:latin typeface="Bricolage Grotesque"/>
                <a:ea typeface="Bricolage Grotesque"/>
                <a:cs typeface="Bricolage Grotesque"/>
                <a:sym typeface="Bricolage Grotesque"/>
              </a:rPr>
              <a:t>Installing </a:t>
            </a:r>
            <a:endParaRPr b="1" sz="4000">
              <a:latin typeface="Bricolage Grotesque"/>
              <a:ea typeface="Bricolage Grotesque"/>
              <a:cs typeface="Bricolage Grotesque"/>
              <a:sym typeface="Bricolage Grotesque"/>
            </a:endParaRPr>
          </a:p>
        </p:txBody>
      </p:sp>
      <p:sp>
        <p:nvSpPr>
          <p:cNvPr id="368" name="Google Shape;368;p45"/>
          <p:cNvSpPr/>
          <p:nvPr/>
        </p:nvSpPr>
        <p:spPr>
          <a:xfrm>
            <a:off x="7735588" y="51435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3">
              <a:alphaModFix/>
            </a:blip>
            <a:stretch>
              <a:fillRect b="0" l="0" r="0" t="0"/>
            </a:stretch>
          </a:blipFill>
          <a:ln>
            <a:noFill/>
          </a:ln>
        </p:spPr>
      </p:sp>
      <p:sp>
        <p:nvSpPr>
          <p:cNvPr id="369" name="Google Shape;369;p45"/>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 sz="1200">
                <a:solidFill>
                  <a:srgbClr val="4B4B4D"/>
                </a:solidFill>
              </a:rPr>
              <a:t>21</a:t>
            </a:r>
            <a:endParaRPr sz="700"/>
          </a:p>
        </p:txBody>
      </p:sp>
      <p:sp>
        <p:nvSpPr>
          <p:cNvPr id="370" name="Google Shape;370;p45"/>
          <p:cNvSpPr txBox="1"/>
          <p:nvPr/>
        </p:nvSpPr>
        <p:spPr>
          <a:xfrm>
            <a:off x="511475" y="987725"/>
            <a:ext cx="6956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latin typeface="Calibri"/>
                <a:ea typeface="Calibri"/>
                <a:cs typeface="Calibri"/>
                <a:sym typeface="Calibri"/>
              </a:rPr>
              <a:t>Power BI</a:t>
            </a:r>
            <a:r>
              <a:rPr b="1" lang="en" sz="1600" u="sng">
                <a:solidFill>
                  <a:schemeClr val="dk1"/>
                </a:solidFill>
                <a:latin typeface="Calibri"/>
                <a:ea typeface="Calibri"/>
                <a:cs typeface="Calibri"/>
                <a:sym typeface="Calibri"/>
              </a:rPr>
              <a:t>:</a:t>
            </a:r>
            <a:endParaRPr b="1" sz="1600" u="sng">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uFill>
                  <a:noFill/>
                </a:uFill>
                <a:latin typeface="Calibri"/>
                <a:ea typeface="Calibri"/>
                <a:cs typeface="Calibri"/>
                <a:sym typeface="Calibri"/>
                <a:hlinkClick r:id="rId4">
                  <a:extLst>
                    <a:ext uri="{A12FA001-AC4F-418D-AE19-62706E023703}">
                      <ahyp:hlinkClr val="tx"/>
                    </a:ext>
                  </a:extLst>
                </a:hlinkClick>
              </a:rPr>
              <a:t>https://www.microsoft.com/en-us/download/details.aspx?id=58494/</a:t>
            </a:r>
            <a:endParaRPr sz="1600">
              <a:solidFill>
                <a:schemeClr val="dk1"/>
              </a:solidFill>
              <a:latin typeface="Calibri"/>
              <a:ea typeface="Calibri"/>
              <a:cs typeface="Calibri"/>
              <a:sym typeface="Calibri"/>
            </a:endParaRPr>
          </a:p>
        </p:txBody>
      </p:sp>
      <p:sp>
        <p:nvSpPr>
          <p:cNvPr id="371" name="Google Shape;371;p45"/>
          <p:cNvSpPr txBox="1"/>
          <p:nvPr/>
        </p:nvSpPr>
        <p:spPr>
          <a:xfrm>
            <a:off x="511475" y="2130725"/>
            <a:ext cx="8505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latin typeface="Calibri"/>
                <a:ea typeface="Calibri"/>
                <a:cs typeface="Calibri"/>
                <a:sym typeface="Calibri"/>
              </a:rPr>
              <a:t>Azure Data Studio:</a:t>
            </a:r>
            <a:endParaRPr b="1" sz="1600" u="sng">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https://learn.microsoft.com/en-us/azure-data-studio/download-azure-data-studio?tabs=win-install%2Cwin-user-install%2Credhat-install%2Cwindows-uninstall%2Credhat-uninstall</a:t>
            </a:r>
            <a:endParaRPr sz="1600">
              <a:solidFill>
                <a:schemeClr val="dk1"/>
              </a:solidFill>
              <a:latin typeface="Calibri"/>
              <a:ea typeface="Calibri"/>
              <a:cs typeface="Calibri"/>
              <a:sym typeface="Calibri"/>
            </a:endParaRPr>
          </a:p>
        </p:txBody>
      </p:sp>
      <p:sp>
        <p:nvSpPr>
          <p:cNvPr id="372" name="Google Shape;372;p45"/>
          <p:cNvSpPr txBox="1"/>
          <p:nvPr/>
        </p:nvSpPr>
        <p:spPr>
          <a:xfrm>
            <a:off x="534750" y="3384850"/>
            <a:ext cx="6956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latin typeface="Calibri"/>
                <a:ea typeface="Calibri"/>
                <a:cs typeface="Calibri"/>
                <a:sym typeface="Calibri"/>
              </a:rPr>
              <a:t>Google Cloud Bigquery</a:t>
            </a:r>
            <a:endParaRPr b="1" sz="1600" u="sng">
              <a:solidFill>
                <a:schemeClr val="dk1"/>
              </a:solidFill>
              <a:latin typeface="Calibri"/>
              <a:ea typeface="Calibri"/>
              <a:cs typeface="Calibri"/>
              <a:sym typeface="Calibri"/>
            </a:endParaRPr>
          </a:p>
          <a:p>
            <a:pPr indent="0" lvl="0" marL="0" rtl="0" algn="l">
              <a:spcBef>
                <a:spcPts val="0"/>
              </a:spcBef>
              <a:spcAft>
                <a:spcPts val="0"/>
              </a:spcAft>
              <a:buNone/>
            </a:pPr>
            <a:r>
              <a:rPr i="1" lang="en" sz="1600">
                <a:solidFill>
                  <a:schemeClr val="dk1"/>
                </a:solidFill>
                <a:latin typeface="Calibri"/>
                <a:ea typeface="Calibri"/>
                <a:cs typeface="Calibri"/>
                <a:sym typeface="Calibri"/>
              </a:rPr>
              <a:t>https://cloud.google.com/bigquery?hl=en</a:t>
            </a:r>
            <a:endParaRPr i="1" sz="16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6"/>
          <p:cNvSpPr/>
          <p:nvPr/>
        </p:nvSpPr>
        <p:spPr>
          <a:xfrm>
            <a:off x="3973468" y="514350"/>
            <a:ext cx="1084583" cy="386506"/>
          </a:xfrm>
          <a:custGeom>
            <a:rect b="b" l="l" r="r" t="t"/>
            <a:pathLst>
              <a:path extrusionOk="0" h="773012" w="2169166">
                <a:moveTo>
                  <a:pt x="0" y="0"/>
                </a:moveTo>
                <a:lnTo>
                  <a:pt x="2169167" y="0"/>
                </a:lnTo>
                <a:lnTo>
                  <a:pt x="2169167" y="773012"/>
                </a:lnTo>
                <a:lnTo>
                  <a:pt x="0" y="773012"/>
                </a:lnTo>
                <a:lnTo>
                  <a:pt x="0" y="0"/>
                </a:lnTo>
                <a:close/>
              </a:path>
            </a:pathLst>
          </a:custGeom>
          <a:blipFill rotWithShape="1">
            <a:blip r:embed="rId3">
              <a:alphaModFix/>
            </a:blip>
            <a:stretch>
              <a:fillRect b="0" l="0" r="0" t="0"/>
            </a:stretch>
          </a:blipFill>
          <a:ln>
            <a:noFill/>
          </a:ln>
        </p:spPr>
      </p:sp>
      <p:grpSp>
        <p:nvGrpSpPr>
          <p:cNvPr id="378" name="Google Shape;378;p46"/>
          <p:cNvGrpSpPr/>
          <p:nvPr/>
        </p:nvGrpSpPr>
        <p:grpSpPr>
          <a:xfrm>
            <a:off x="6290611" y="530578"/>
            <a:ext cx="2339039" cy="201614"/>
            <a:chOff x="0" y="-38100"/>
            <a:chExt cx="6237436" cy="537637"/>
          </a:xfrm>
        </p:grpSpPr>
        <p:sp>
          <p:nvSpPr>
            <p:cNvPr id="379" name="Google Shape;379;p46"/>
            <p:cNvSpPr/>
            <p:nvPr/>
          </p:nvSpPr>
          <p:spPr>
            <a:xfrm>
              <a:off x="0" y="4053"/>
              <a:ext cx="491431" cy="491431"/>
            </a:xfrm>
            <a:custGeom>
              <a:rect b="b" l="l" r="r" t="t"/>
              <a:pathLst>
                <a:path extrusionOk="0" h="491431" w="491431">
                  <a:moveTo>
                    <a:pt x="0" y="0"/>
                  </a:moveTo>
                  <a:lnTo>
                    <a:pt x="491431" y="0"/>
                  </a:lnTo>
                  <a:lnTo>
                    <a:pt x="491431" y="491431"/>
                  </a:lnTo>
                  <a:lnTo>
                    <a:pt x="0" y="491431"/>
                  </a:lnTo>
                  <a:lnTo>
                    <a:pt x="0" y="0"/>
                  </a:lnTo>
                  <a:close/>
                </a:path>
              </a:pathLst>
            </a:custGeom>
            <a:blipFill rotWithShape="1">
              <a:blip r:embed="rId4">
                <a:alphaModFix/>
              </a:blip>
              <a:stretch>
                <a:fillRect b="0" l="0" r="0" t="0"/>
              </a:stretch>
            </a:blipFill>
            <a:ln>
              <a:noFill/>
            </a:ln>
          </p:spPr>
        </p:sp>
        <p:sp>
          <p:nvSpPr>
            <p:cNvPr id="380" name="Google Shape;380;p46"/>
            <p:cNvSpPr txBox="1"/>
            <p:nvPr/>
          </p:nvSpPr>
          <p:spPr>
            <a:xfrm>
              <a:off x="749101" y="-38100"/>
              <a:ext cx="5488335" cy="537637"/>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 sz="1200" u="none" cap="none" strike="noStrike">
                  <a:solidFill>
                    <a:srgbClr val="C60000"/>
                  </a:solidFill>
                  <a:latin typeface="Montserrat Medium"/>
                  <a:ea typeface="Montserrat Medium"/>
                  <a:cs typeface="Montserrat Medium"/>
                  <a:sym typeface="Montserrat Medium"/>
                </a:rPr>
                <a:t>fullstackdatascience.com</a:t>
              </a:r>
              <a:endParaRPr sz="700"/>
            </a:p>
          </p:txBody>
        </p:sp>
      </p:grpSp>
      <p:sp>
        <p:nvSpPr>
          <p:cNvPr id="381" name="Google Shape;381;p46"/>
          <p:cNvSpPr/>
          <p:nvPr/>
        </p:nvSpPr>
        <p:spPr>
          <a:xfrm>
            <a:off x="514350" y="514350"/>
            <a:ext cx="3110979" cy="4114800"/>
          </a:xfrm>
          <a:custGeom>
            <a:rect b="b" l="l" r="r" t="t"/>
            <a:pathLst>
              <a:path extrusionOk="0" h="1274980" w="963944">
                <a:moveTo>
                  <a:pt x="0" y="0"/>
                </a:moveTo>
                <a:lnTo>
                  <a:pt x="963944" y="0"/>
                </a:lnTo>
                <a:lnTo>
                  <a:pt x="963944" y="1274980"/>
                </a:lnTo>
                <a:lnTo>
                  <a:pt x="0" y="1274980"/>
                </a:lnTo>
                <a:close/>
              </a:path>
            </a:pathLst>
          </a:custGeom>
          <a:blipFill rotWithShape="1">
            <a:blip r:embed="rId5">
              <a:alphaModFix/>
            </a:blip>
            <a:stretch>
              <a:fillRect b="0" l="-67565" r="-67568" t="0"/>
            </a:stretch>
          </a:blipFill>
          <a:ln>
            <a:noFill/>
          </a:ln>
        </p:spPr>
      </p:sp>
      <p:sp>
        <p:nvSpPr>
          <p:cNvPr id="382" name="Google Shape;382;p46"/>
          <p:cNvSpPr txBox="1"/>
          <p:nvPr/>
        </p:nvSpPr>
        <p:spPr>
          <a:xfrm>
            <a:off x="3978300" y="1623300"/>
            <a:ext cx="4403700" cy="7389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 sz="6000" u="none" cap="none" strike="noStrike">
                <a:solidFill>
                  <a:srgbClr val="111111"/>
                </a:solidFill>
                <a:latin typeface="Bricolage Grotesque"/>
                <a:ea typeface="Bricolage Grotesque"/>
                <a:cs typeface="Bricolage Grotesque"/>
                <a:sym typeface="Bricolage Grotesque"/>
              </a:rPr>
              <a:t>References</a:t>
            </a:r>
            <a:endParaRPr b="1" sz="100">
              <a:latin typeface="Bricolage Grotesque"/>
              <a:ea typeface="Bricolage Grotesque"/>
              <a:cs typeface="Bricolage Grotesque"/>
              <a:sym typeface="Bricolage Grotesque"/>
            </a:endParaRPr>
          </a:p>
        </p:txBody>
      </p:sp>
      <p:sp>
        <p:nvSpPr>
          <p:cNvPr id="383" name="Google Shape;383;p46"/>
          <p:cNvSpPr txBox="1"/>
          <p:nvPr/>
        </p:nvSpPr>
        <p:spPr>
          <a:xfrm>
            <a:off x="3709950" y="2651375"/>
            <a:ext cx="5273400" cy="1642500"/>
          </a:xfrm>
          <a:prstGeom prst="rect">
            <a:avLst/>
          </a:prstGeom>
          <a:noFill/>
          <a:ln>
            <a:noFill/>
          </a:ln>
        </p:spPr>
        <p:txBody>
          <a:bodyPr anchorCtr="0" anchor="t" bIns="0" lIns="0" spcFirstLastPara="1" rIns="0" wrap="square" tIns="0">
            <a:spAutoFit/>
          </a:bodyPr>
          <a:lstStyle/>
          <a:p>
            <a:pPr indent="-120650" lvl="1" marL="279400" marR="0" rtl="0" algn="l">
              <a:lnSpc>
                <a:spcPct val="174028"/>
              </a:lnSpc>
              <a:spcBef>
                <a:spcPts val="0"/>
              </a:spcBef>
              <a:spcAft>
                <a:spcPts val="0"/>
              </a:spcAft>
              <a:buClr>
                <a:srgbClr val="444CE7"/>
              </a:buClr>
              <a:buSzPts val="1100"/>
              <a:buFont typeface="Open Sans"/>
              <a:buChar char="•"/>
            </a:pPr>
            <a:r>
              <a:rPr lang="en" sz="1100">
                <a:latin typeface="Open Sans"/>
                <a:ea typeface="Open Sans"/>
                <a:cs typeface="Open Sans"/>
                <a:sym typeface="Open Sans"/>
              </a:rPr>
              <a:t>https://www.holistics.io/books/setup-analytics/etl-vs-elt-what-s-the-big-deal/</a:t>
            </a:r>
            <a:endParaRPr sz="500">
              <a:latin typeface="Open Sans"/>
              <a:ea typeface="Open Sans"/>
              <a:cs typeface="Open Sans"/>
              <a:sym typeface="Open Sans"/>
            </a:endParaRPr>
          </a:p>
          <a:p>
            <a:pPr indent="-120650" lvl="1" marL="279400" marR="0" rtl="0" algn="l">
              <a:lnSpc>
                <a:spcPct val="174028"/>
              </a:lnSpc>
              <a:spcBef>
                <a:spcPts val="0"/>
              </a:spcBef>
              <a:spcAft>
                <a:spcPts val="0"/>
              </a:spcAft>
              <a:buClr>
                <a:srgbClr val="444CE7"/>
              </a:buClr>
              <a:buSzPts val="1100"/>
              <a:buFont typeface="Open Sans"/>
              <a:buChar char="•"/>
            </a:pPr>
            <a:r>
              <a:rPr lang="en" sz="1100">
                <a:latin typeface="Open Sans"/>
                <a:ea typeface="Open Sans"/>
                <a:cs typeface="Open Sans"/>
                <a:sym typeface="Open Sans"/>
              </a:rPr>
              <a:t>https://www.holistics.io/blog/etl-vs-elt-how-elt-is-changing-the-bi-landscape/</a:t>
            </a:r>
            <a:endParaRPr sz="500">
              <a:latin typeface="Open Sans"/>
              <a:ea typeface="Open Sans"/>
              <a:cs typeface="Open Sans"/>
              <a:sym typeface="Open Sans"/>
            </a:endParaRPr>
          </a:p>
          <a:p>
            <a:pPr indent="-120650" lvl="1" marL="279400" marR="0" rtl="0" algn="l">
              <a:lnSpc>
                <a:spcPct val="174028"/>
              </a:lnSpc>
              <a:spcBef>
                <a:spcPts val="0"/>
              </a:spcBef>
              <a:spcAft>
                <a:spcPts val="0"/>
              </a:spcAft>
              <a:buClr>
                <a:srgbClr val="444CE7"/>
              </a:buClr>
              <a:buSzPts val="1100"/>
              <a:buFont typeface="Open Sans"/>
              <a:buChar char="•"/>
            </a:pPr>
            <a:r>
              <a:rPr lang="en" sz="1100">
                <a:latin typeface="Open Sans"/>
                <a:ea typeface="Open Sans"/>
                <a:cs typeface="Open Sans"/>
                <a:sym typeface="Open Sans"/>
              </a:rPr>
              <a:t>https://www.kimballgroup.com/data-warehouse-business-intelligence-resources/kimball-techniques/kimball-data-warehouse-bus-architecture/</a:t>
            </a:r>
            <a:endParaRPr sz="1100">
              <a:latin typeface="Open Sans"/>
              <a:ea typeface="Open Sans"/>
              <a:cs typeface="Open Sans"/>
              <a:sym typeface="Open Sans"/>
            </a:endParaRPr>
          </a:p>
          <a:p>
            <a:pPr indent="-120650" lvl="1" marL="279400" marR="0" rtl="0" algn="l">
              <a:lnSpc>
                <a:spcPct val="174028"/>
              </a:lnSpc>
              <a:spcBef>
                <a:spcPts val="0"/>
              </a:spcBef>
              <a:spcAft>
                <a:spcPts val="0"/>
              </a:spcAft>
              <a:buClr>
                <a:srgbClr val="444CE7"/>
              </a:buClr>
              <a:buSzPts val="1100"/>
              <a:buFont typeface="Open Sans"/>
              <a:buChar char="•"/>
            </a:pPr>
            <a:r>
              <a:rPr b="1" lang="en" sz="1100">
                <a:latin typeface="Open Sans"/>
                <a:ea typeface="Open Sans"/>
                <a:cs typeface="Open Sans"/>
                <a:sym typeface="Open Sans"/>
              </a:rPr>
              <a:t>https://hbr.org/2012/10/data-scientist-the-sexiest-job-of-the-21st-century</a:t>
            </a:r>
            <a:endParaRPr b="1" sz="500">
              <a:latin typeface="Open Sans"/>
              <a:ea typeface="Open Sans"/>
              <a:cs typeface="Open Sans"/>
              <a:sym typeface="Open Sans"/>
            </a:endParaRPr>
          </a:p>
        </p:txBody>
      </p:sp>
      <p:sp>
        <p:nvSpPr>
          <p:cNvPr id="384" name="Google Shape;384;p46"/>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22</a:t>
            </a:r>
            <a:endParaRPr sz="700"/>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7"/>
          <p:cNvSpPr txBox="1"/>
          <p:nvPr/>
        </p:nvSpPr>
        <p:spPr>
          <a:xfrm>
            <a:off x="392250" y="672375"/>
            <a:ext cx="8359500" cy="193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 sz="12600" u="none" cap="none" strike="noStrike">
                <a:solidFill>
                  <a:srgbClr val="111111"/>
                </a:solidFill>
                <a:latin typeface="Bricolage Grotesque"/>
                <a:ea typeface="Bricolage Grotesque"/>
                <a:cs typeface="Bricolage Grotesque"/>
                <a:sym typeface="Bricolage Grotesque"/>
              </a:rPr>
              <a:t>Thank you</a:t>
            </a:r>
            <a:endParaRPr b="1" sz="12800">
              <a:latin typeface="Bricolage Grotesque"/>
              <a:ea typeface="Bricolage Grotesque"/>
              <a:cs typeface="Bricolage Grotesque"/>
              <a:sym typeface="Bricolage Grotesque"/>
            </a:endParaRPr>
          </a:p>
        </p:txBody>
      </p:sp>
      <p:grpSp>
        <p:nvGrpSpPr>
          <p:cNvPr id="390" name="Google Shape;390;p47"/>
          <p:cNvGrpSpPr/>
          <p:nvPr/>
        </p:nvGrpSpPr>
        <p:grpSpPr>
          <a:xfrm>
            <a:off x="0" y="2732251"/>
            <a:ext cx="9144000" cy="2411250"/>
            <a:chOff x="0" y="0"/>
            <a:chExt cx="4824658" cy="1272250"/>
          </a:xfrm>
        </p:grpSpPr>
        <p:sp>
          <p:nvSpPr>
            <p:cNvPr id="391" name="Google Shape;391;p47"/>
            <p:cNvSpPr/>
            <p:nvPr/>
          </p:nvSpPr>
          <p:spPr>
            <a:xfrm>
              <a:off x="0" y="0"/>
              <a:ext cx="4824658" cy="1272250"/>
            </a:xfrm>
            <a:custGeom>
              <a:rect b="b" l="l" r="r" t="t"/>
              <a:pathLst>
                <a:path extrusionOk="0" h="1272250" w="4824658">
                  <a:moveTo>
                    <a:pt x="0" y="0"/>
                  </a:moveTo>
                  <a:lnTo>
                    <a:pt x="4824658" y="0"/>
                  </a:lnTo>
                  <a:lnTo>
                    <a:pt x="4824658" y="1272250"/>
                  </a:lnTo>
                  <a:lnTo>
                    <a:pt x="0" y="1272250"/>
                  </a:lnTo>
                  <a:close/>
                </a:path>
              </a:pathLst>
            </a:custGeom>
            <a:solidFill>
              <a:srgbClr val="D92D20"/>
            </a:solidFill>
            <a:ln cap="sq" cmpd="sng" w="28575">
              <a:solidFill>
                <a:srgbClr val="111111"/>
              </a:solidFill>
              <a:prstDash val="solid"/>
              <a:miter lim="8000"/>
              <a:headEnd len="sm" w="sm" type="none"/>
              <a:tailEnd len="sm" w="sm" type="none"/>
            </a:ln>
          </p:spPr>
        </p:sp>
        <p:sp>
          <p:nvSpPr>
            <p:cNvPr id="392" name="Google Shape;392;p47"/>
            <p:cNvSpPr txBox="1"/>
            <p:nvPr/>
          </p:nvSpPr>
          <p:spPr>
            <a:xfrm>
              <a:off x="0" y="47625"/>
              <a:ext cx="4824658" cy="1224625"/>
            </a:xfrm>
            <a:prstGeom prst="rect">
              <a:avLst/>
            </a:prstGeom>
            <a:noFill/>
            <a:ln>
              <a:noFill/>
            </a:ln>
          </p:spPr>
          <p:txBody>
            <a:bodyPr anchorCtr="0" anchor="ctr" bIns="25400" lIns="25400" spcFirstLastPara="1" rIns="25400" wrap="square" tIns="25400">
              <a:noAutofit/>
            </a:bodyPr>
            <a:lstStyle/>
            <a:p>
              <a:pPr indent="0" lvl="0" marL="0" marR="0" rtl="0" algn="ctr">
                <a:lnSpc>
                  <a:spcPct val="1332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93" name="Google Shape;393;p47"/>
          <p:cNvSpPr/>
          <p:nvPr/>
        </p:nvSpPr>
        <p:spPr>
          <a:xfrm>
            <a:off x="514350" y="2952874"/>
            <a:ext cx="2758609" cy="1952502"/>
          </a:xfrm>
          <a:custGeom>
            <a:rect b="b" l="l" r="r" t="t"/>
            <a:pathLst>
              <a:path extrusionOk="0" h="1028478" w="1453094">
                <a:moveTo>
                  <a:pt x="71565" y="0"/>
                </a:moveTo>
                <a:lnTo>
                  <a:pt x="1381530" y="0"/>
                </a:lnTo>
                <a:cubicBezTo>
                  <a:pt x="1400510" y="0"/>
                  <a:pt x="1418713" y="7540"/>
                  <a:pt x="1432134" y="20961"/>
                </a:cubicBezTo>
                <a:cubicBezTo>
                  <a:pt x="1445554" y="34382"/>
                  <a:pt x="1453094" y="52585"/>
                  <a:pt x="1453094" y="71565"/>
                </a:cubicBezTo>
                <a:lnTo>
                  <a:pt x="1453094" y="956913"/>
                </a:lnTo>
                <a:cubicBezTo>
                  <a:pt x="1453094" y="996438"/>
                  <a:pt x="1421054" y="1028478"/>
                  <a:pt x="1381530" y="1028478"/>
                </a:cubicBezTo>
                <a:lnTo>
                  <a:pt x="71565" y="1028478"/>
                </a:lnTo>
                <a:cubicBezTo>
                  <a:pt x="32041" y="1028478"/>
                  <a:pt x="0" y="996438"/>
                  <a:pt x="0" y="956913"/>
                </a:cubicBezTo>
                <a:lnTo>
                  <a:pt x="0" y="71565"/>
                </a:lnTo>
                <a:cubicBezTo>
                  <a:pt x="0" y="32041"/>
                  <a:pt x="32041" y="0"/>
                  <a:pt x="71565" y="0"/>
                </a:cubicBezTo>
                <a:close/>
              </a:path>
            </a:pathLst>
          </a:custGeom>
          <a:solidFill>
            <a:srgbClr val="F5F5F5"/>
          </a:solidFill>
          <a:ln cap="rnd" cmpd="sng" w="19050">
            <a:solidFill>
              <a:srgbClr val="11111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4" name="Google Shape;394;p47"/>
          <p:cNvSpPr txBox="1"/>
          <p:nvPr/>
        </p:nvSpPr>
        <p:spPr>
          <a:xfrm>
            <a:off x="514350" y="3043287"/>
            <a:ext cx="2758609" cy="1862088"/>
          </a:xfrm>
          <a:prstGeom prst="rect">
            <a:avLst/>
          </a:prstGeom>
          <a:noFill/>
          <a:ln>
            <a:noFill/>
          </a:ln>
        </p:spPr>
        <p:txBody>
          <a:bodyPr anchorCtr="0" anchor="ctr" bIns="25400" lIns="25400" spcFirstLastPara="1" rIns="25400" wrap="square" tIns="25400">
            <a:noAutofit/>
          </a:bodyPr>
          <a:lstStyle/>
          <a:p>
            <a:pPr indent="0" lvl="0" marL="0" marR="0" rtl="0" algn="ctr">
              <a:lnSpc>
                <a:spcPct val="133277"/>
              </a:lnSpc>
              <a:spcBef>
                <a:spcPts val="0"/>
              </a:spcBef>
              <a:spcAft>
                <a:spcPts val="0"/>
              </a:spcAft>
              <a:buNone/>
            </a:pPr>
            <a:r>
              <a:t/>
            </a:r>
            <a:endParaRPr i="0" sz="900" u="none" cap="none" strike="noStrike">
              <a:solidFill>
                <a:schemeClr val="dk1"/>
              </a:solidFill>
              <a:latin typeface="Open Sans"/>
              <a:ea typeface="Open Sans"/>
              <a:cs typeface="Open Sans"/>
              <a:sym typeface="Open Sans"/>
            </a:endParaRPr>
          </a:p>
        </p:txBody>
      </p:sp>
      <p:sp>
        <p:nvSpPr>
          <p:cNvPr id="395" name="Google Shape;395;p47"/>
          <p:cNvSpPr/>
          <p:nvPr/>
        </p:nvSpPr>
        <p:spPr>
          <a:xfrm>
            <a:off x="3469021" y="2952874"/>
            <a:ext cx="5158081" cy="1951537"/>
          </a:xfrm>
          <a:custGeom>
            <a:rect b="b" l="l" r="r" t="t"/>
            <a:pathLst>
              <a:path extrusionOk="0" h="1028478" w="2718356">
                <a:moveTo>
                  <a:pt x="38255" y="0"/>
                </a:moveTo>
                <a:lnTo>
                  <a:pt x="2680101" y="0"/>
                </a:lnTo>
                <a:cubicBezTo>
                  <a:pt x="2701229" y="0"/>
                  <a:pt x="2718356" y="17127"/>
                  <a:pt x="2718356" y="38255"/>
                </a:cubicBezTo>
                <a:lnTo>
                  <a:pt x="2718356" y="990223"/>
                </a:lnTo>
                <a:cubicBezTo>
                  <a:pt x="2718356" y="1000369"/>
                  <a:pt x="2714326" y="1010099"/>
                  <a:pt x="2707152" y="1017274"/>
                </a:cubicBezTo>
                <a:cubicBezTo>
                  <a:pt x="2699977" y="1024448"/>
                  <a:pt x="2690247" y="1028478"/>
                  <a:pt x="2680101" y="1028478"/>
                </a:cubicBezTo>
                <a:lnTo>
                  <a:pt x="38255" y="1028478"/>
                </a:lnTo>
                <a:cubicBezTo>
                  <a:pt x="17127" y="1028478"/>
                  <a:pt x="0" y="1011351"/>
                  <a:pt x="0" y="990223"/>
                </a:cubicBezTo>
                <a:lnTo>
                  <a:pt x="0" y="38255"/>
                </a:lnTo>
                <a:cubicBezTo>
                  <a:pt x="0" y="28109"/>
                  <a:pt x="4030" y="18379"/>
                  <a:pt x="11205" y="11205"/>
                </a:cubicBezTo>
                <a:cubicBezTo>
                  <a:pt x="18379" y="4030"/>
                  <a:pt x="28109" y="0"/>
                  <a:pt x="38255" y="0"/>
                </a:cubicBezTo>
                <a:close/>
              </a:path>
            </a:pathLst>
          </a:custGeom>
          <a:solidFill>
            <a:srgbClr val="F5F5F5"/>
          </a:solidFill>
          <a:ln cap="rnd" cmpd="sng" w="19050">
            <a:solidFill>
              <a:srgbClr val="11111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6" name="Google Shape;396;p47"/>
          <p:cNvSpPr txBox="1"/>
          <p:nvPr/>
        </p:nvSpPr>
        <p:spPr>
          <a:xfrm>
            <a:off x="3983483" y="3124203"/>
            <a:ext cx="5160523" cy="1862367"/>
          </a:xfrm>
          <a:prstGeom prst="rect">
            <a:avLst/>
          </a:prstGeom>
          <a:noFill/>
          <a:ln>
            <a:noFill/>
          </a:ln>
        </p:spPr>
        <p:txBody>
          <a:bodyPr anchorCtr="0" anchor="ctr" bIns="25400" lIns="25400" spcFirstLastPara="1" rIns="25400" wrap="square" tIns="25400">
            <a:noAutofit/>
          </a:bodyPr>
          <a:lstStyle/>
          <a:p>
            <a:pPr indent="0" lvl="0" marL="0" marR="0" rtl="0" algn="ctr">
              <a:lnSpc>
                <a:spcPct val="1332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sp>
        <p:nvSpPr>
          <p:cNvPr id="397" name="Google Shape;397;p47"/>
          <p:cNvSpPr/>
          <p:nvPr/>
        </p:nvSpPr>
        <p:spPr>
          <a:xfrm>
            <a:off x="763660" y="4427792"/>
            <a:ext cx="201359" cy="201358"/>
          </a:xfrm>
          <a:custGeom>
            <a:rect b="b" l="l" r="r" t="t"/>
            <a:pathLst>
              <a:path extrusionOk="0" h="402717" w="402717">
                <a:moveTo>
                  <a:pt x="0" y="0"/>
                </a:moveTo>
                <a:lnTo>
                  <a:pt x="402717" y="0"/>
                </a:lnTo>
                <a:lnTo>
                  <a:pt x="402717" y="402717"/>
                </a:lnTo>
                <a:lnTo>
                  <a:pt x="0" y="402717"/>
                </a:lnTo>
                <a:lnTo>
                  <a:pt x="0" y="0"/>
                </a:lnTo>
                <a:close/>
              </a:path>
            </a:pathLst>
          </a:custGeom>
          <a:blipFill rotWithShape="1">
            <a:blip r:embed="rId3">
              <a:alphaModFix/>
            </a:blip>
            <a:stretch>
              <a:fillRect b="0" l="0" r="0" t="0"/>
            </a:stretch>
          </a:blipFill>
          <a:ln>
            <a:noFill/>
          </a:ln>
        </p:spPr>
      </p:sp>
      <p:sp>
        <p:nvSpPr>
          <p:cNvPr id="398" name="Google Shape;398;p47"/>
          <p:cNvSpPr txBox="1"/>
          <p:nvPr/>
        </p:nvSpPr>
        <p:spPr>
          <a:xfrm>
            <a:off x="1047829" y="4472908"/>
            <a:ext cx="19488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 sz="900" u="none" cap="none" strike="noStrike">
                <a:solidFill>
                  <a:srgbClr val="111111"/>
                </a:solidFill>
                <a:latin typeface="Open Sans"/>
                <a:ea typeface="Open Sans"/>
                <a:cs typeface="Open Sans"/>
                <a:sym typeface="Open Sans"/>
              </a:rPr>
              <a:t>https://fullstackdatascience.com/</a:t>
            </a:r>
            <a:endParaRPr sz="600">
              <a:latin typeface="Open Sans"/>
              <a:ea typeface="Open Sans"/>
              <a:cs typeface="Open Sans"/>
              <a:sym typeface="Open Sans"/>
            </a:endParaRPr>
          </a:p>
        </p:txBody>
      </p:sp>
      <p:sp>
        <p:nvSpPr>
          <p:cNvPr id="399" name="Google Shape;399;p47"/>
          <p:cNvSpPr/>
          <p:nvPr/>
        </p:nvSpPr>
        <p:spPr>
          <a:xfrm>
            <a:off x="763660" y="3218220"/>
            <a:ext cx="200025" cy="200025"/>
          </a:xfrm>
          <a:custGeom>
            <a:rect b="b" l="l" r="r" t="t"/>
            <a:pathLst>
              <a:path extrusionOk="0" h="400050" w="400050">
                <a:moveTo>
                  <a:pt x="0" y="0"/>
                </a:moveTo>
                <a:lnTo>
                  <a:pt x="400050" y="0"/>
                </a:lnTo>
                <a:lnTo>
                  <a:pt x="400050" y="400050"/>
                </a:lnTo>
                <a:lnTo>
                  <a:pt x="0" y="400050"/>
                </a:lnTo>
                <a:lnTo>
                  <a:pt x="0" y="0"/>
                </a:lnTo>
                <a:close/>
              </a:path>
            </a:pathLst>
          </a:custGeom>
          <a:blipFill rotWithShape="1">
            <a:blip r:embed="rId4">
              <a:alphaModFix/>
            </a:blip>
            <a:stretch>
              <a:fillRect b="0" l="0" r="0" t="0"/>
            </a:stretch>
          </a:blipFill>
          <a:ln>
            <a:noFill/>
          </a:ln>
        </p:spPr>
      </p:sp>
      <p:sp>
        <p:nvSpPr>
          <p:cNvPr id="400" name="Google Shape;400;p47"/>
          <p:cNvSpPr txBox="1"/>
          <p:nvPr/>
        </p:nvSpPr>
        <p:spPr>
          <a:xfrm>
            <a:off x="1047829" y="3262670"/>
            <a:ext cx="19488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 sz="900" u="none" cap="none" strike="noStrike">
                <a:solidFill>
                  <a:srgbClr val="111111"/>
                </a:solidFill>
                <a:latin typeface="Open Sans"/>
                <a:ea typeface="Open Sans"/>
                <a:cs typeface="Open Sans"/>
                <a:sym typeface="Open Sans"/>
              </a:rPr>
              <a:t>096 574 90 25</a:t>
            </a:r>
            <a:endParaRPr sz="600">
              <a:latin typeface="Open Sans"/>
              <a:ea typeface="Open Sans"/>
              <a:cs typeface="Open Sans"/>
              <a:sym typeface="Open Sans"/>
            </a:endParaRPr>
          </a:p>
        </p:txBody>
      </p:sp>
      <p:sp>
        <p:nvSpPr>
          <p:cNvPr id="401" name="Google Shape;401;p47"/>
          <p:cNvSpPr txBox="1"/>
          <p:nvPr/>
        </p:nvSpPr>
        <p:spPr>
          <a:xfrm>
            <a:off x="1047829" y="4069051"/>
            <a:ext cx="19488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 sz="900" u="none" cap="none" strike="noStrike">
                <a:solidFill>
                  <a:srgbClr val="111111"/>
                </a:solidFill>
                <a:latin typeface="Open Sans"/>
                <a:ea typeface="Open Sans"/>
                <a:cs typeface="Open Sans"/>
                <a:sym typeface="Open Sans"/>
              </a:rPr>
              <a:t>fullstackdatascience</a:t>
            </a:r>
            <a:endParaRPr sz="600">
              <a:latin typeface="Open Sans"/>
              <a:ea typeface="Open Sans"/>
              <a:cs typeface="Open Sans"/>
              <a:sym typeface="Open Sans"/>
            </a:endParaRPr>
          </a:p>
        </p:txBody>
      </p:sp>
      <p:sp>
        <p:nvSpPr>
          <p:cNvPr id="402" name="Google Shape;402;p47"/>
          <p:cNvSpPr/>
          <p:nvPr/>
        </p:nvSpPr>
        <p:spPr>
          <a:xfrm>
            <a:off x="763660" y="4024601"/>
            <a:ext cx="200025" cy="200025"/>
          </a:xfrm>
          <a:custGeom>
            <a:rect b="b" l="l" r="r" t="t"/>
            <a:pathLst>
              <a:path extrusionOk="0" h="400050" w="400050">
                <a:moveTo>
                  <a:pt x="0" y="0"/>
                </a:moveTo>
                <a:lnTo>
                  <a:pt x="400050" y="0"/>
                </a:lnTo>
                <a:lnTo>
                  <a:pt x="400050" y="400050"/>
                </a:lnTo>
                <a:lnTo>
                  <a:pt x="0" y="400050"/>
                </a:lnTo>
                <a:lnTo>
                  <a:pt x="0" y="0"/>
                </a:lnTo>
                <a:close/>
              </a:path>
            </a:pathLst>
          </a:custGeom>
          <a:blipFill rotWithShape="1">
            <a:blip r:embed="rId5">
              <a:alphaModFix/>
            </a:blip>
            <a:stretch>
              <a:fillRect b="0" l="0" r="0" t="0"/>
            </a:stretch>
          </a:blipFill>
          <a:ln>
            <a:noFill/>
          </a:ln>
        </p:spPr>
      </p:sp>
      <p:sp>
        <p:nvSpPr>
          <p:cNvPr id="403" name="Google Shape;403;p47"/>
          <p:cNvSpPr txBox="1"/>
          <p:nvPr/>
        </p:nvSpPr>
        <p:spPr>
          <a:xfrm>
            <a:off x="1047829" y="3665861"/>
            <a:ext cx="19488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 sz="900" u="none" cap="none" strike="noStrike">
                <a:solidFill>
                  <a:srgbClr val="111111"/>
                </a:solidFill>
                <a:latin typeface="Open Sans"/>
                <a:ea typeface="Open Sans"/>
                <a:cs typeface="Open Sans"/>
                <a:sym typeface="Open Sans"/>
              </a:rPr>
              <a:t>info@robusto.ai</a:t>
            </a:r>
            <a:endParaRPr sz="600">
              <a:latin typeface="Open Sans"/>
              <a:ea typeface="Open Sans"/>
              <a:cs typeface="Open Sans"/>
              <a:sym typeface="Open Sans"/>
            </a:endParaRPr>
          </a:p>
        </p:txBody>
      </p:sp>
      <p:sp>
        <p:nvSpPr>
          <p:cNvPr id="404" name="Google Shape;404;p47"/>
          <p:cNvSpPr/>
          <p:nvPr/>
        </p:nvSpPr>
        <p:spPr>
          <a:xfrm>
            <a:off x="763660" y="3621411"/>
            <a:ext cx="200025" cy="200025"/>
          </a:xfrm>
          <a:custGeom>
            <a:rect b="b" l="l" r="r" t="t"/>
            <a:pathLst>
              <a:path extrusionOk="0" h="400050" w="400050">
                <a:moveTo>
                  <a:pt x="0" y="0"/>
                </a:moveTo>
                <a:lnTo>
                  <a:pt x="400050" y="0"/>
                </a:lnTo>
                <a:lnTo>
                  <a:pt x="400050" y="400050"/>
                </a:lnTo>
                <a:lnTo>
                  <a:pt x="0" y="400050"/>
                </a:lnTo>
                <a:lnTo>
                  <a:pt x="0" y="0"/>
                </a:lnTo>
                <a:close/>
              </a:path>
            </a:pathLst>
          </a:custGeom>
          <a:blipFill rotWithShape="1">
            <a:blip r:embed="rId6">
              <a:alphaModFix/>
            </a:blip>
            <a:stretch>
              <a:fillRect b="0" l="0" r="0" t="0"/>
            </a:stretch>
          </a:blipFill>
          <a:ln>
            <a:noFill/>
          </a:ln>
        </p:spPr>
      </p:sp>
      <p:grpSp>
        <p:nvGrpSpPr>
          <p:cNvPr id="405" name="Google Shape;405;p47"/>
          <p:cNvGrpSpPr/>
          <p:nvPr/>
        </p:nvGrpSpPr>
        <p:grpSpPr>
          <a:xfrm>
            <a:off x="5363205" y="3227857"/>
            <a:ext cx="58276" cy="1401293"/>
            <a:chOff x="0" y="0"/>
            <a:chExt cx="30697" cy="738130"/>
          </a:xfrm>
        </p:grpSpPr>
        <p:sp>
          <p:nvSpPr>
            <p:cNvPr id="406" name="Google Shape;406;p47"/>
            <p:cNvSpPr/>
            <p:nvPr/>
          </p:nvSpPr>
          <p:spPr>
            <a:xfrm>
              <a:off x="0" y="0"/>
              <a:ext cx="30697" cy="738130"/>
            </a:xfrm>
            <a:custGeom>
              <a:rect b="b" l="l" r="r" t="t"/>
              <a:pathLst>
                <a:path extrusionOk="0" h="738130" w="30697">
                  <a:moveTo>
                    <a:pt x="15348" y="0"/>
                  </a:moveTo>
                  <a:lnTo>
                    <a:pt x="15348" y="0"/>
                  </a:lnTo>
                  <a:cubicBezTo>
                    <a:pt x="19419" y="0"/>
                    <a:pt x="23323" y="1617"/>
                    <a:pt x="26201" y="4495"/>
                  </a:cubicBezTo>
                  <a:cubicBezTo>
                    <a:pt x="29080" y="7374"/>
                    <a:pt x="30697" y="11278"/>
                    <a:pt x="30697" y="15348"/>
                  </a:cubicBezTo>
                  <a:lnTo>
                    <a:pt x="30697" y="722781"/>
                  </a:lnTo>
                  <a:cubicBezTo>
                    <a:pt x="30697" y="726852"/>
                    <a:pt x="29080" y="730756"/>
                    <a:pt x="26201" y="733634"/>
                  </a:cubicBezTo>
                  <a:cubicBezTo>
                    <a:pt x="23323" y="736512"/>
                    <a:pt x="19419" y="738130"/>
                    <a:pt x="15348" y="738130"/>
                  </a:cubicBezTo>
                  <a:lnTo>
                    <a:pt x="15348" y="738130"/>
                  </a:lnTo>
                  <a:cubicBezTo>
                    <a:pt x="11278" y="738130"/>
                    <a:pt x="7374" y="736512"/>
                    <a:pt x="4495" y="733634"/>
                  </a:cubicBezTo>
                  <a:cubicBezTo>
                    <a:pt x="1617" y="730756"/>
                    <a:pt x="0" y="726852"/>
                    <a:pt x="0" y="722781"/>
                  </a:cubicBezTo>
                  <a:lnTo>
                    <a:pt x="0" y="15348"/>
                  </a:lnTo>
                  <a:cubicBezTo>
                    <a:pt x="0" y="11278"/>
                    <a:pt x="1617" y="7374"/>
                    <a:pt x="4495" y="4495"/>
                  </a:cubicBezTo>
                  <a:cubicBezTo>
                    <a:pt x="7374" y="1617"/>
                    <a:pt x="11278" y="0"/>
                    <a:pt x="15348" y="0"/>
                  </a:cubicBezTo>
                  <a:close/>
                </a:path>
              </a:pathLst>
            </a:custGeom>
            <a:solidFill>
              <a:srgbClr val="11111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7" name="Google Shape;407;p47"/>
            <p:cNvSpPr txBox="1"/>
            <p:nvPr/>
          </p:nvSpPr>
          <p:spPr>
            <a:xfrm>
              <a:off x="0" y="0"/>
              <a:ext cx="30697" cy="738130"/>
            </a:xfrm>
            <a:prstGeom prst="rect">
              <a:avLst/>
            </a:prstGeom>
            <a:noFill/>
            <a:ln>
              <a:noFill/>
            </a:ln>
          </p:spPr>
          <p:txBody>
            <a:bodyPr anchorCtr="0" anchor="ctr" bIns="25400" lIns="25400" spcFirstLastPara="1" rIns="25400" wrap="square" tIns="25400">
              <a:noAutofit/>
            </a:bodyPr>
            <a:lstStyle/>
            <a:p>
              <a:pPr indent="0" lvl="0" marL="0" marR="0" rtl="0" algn="ctr">
                <a:lnSpc>
                  <a:spcPct val="1300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08" name="Google Shape;408;p47"/>
          <p:cNvSpPr txBox="1"/>
          <p:nvPr/>
        </p:nvSpPr>
        <p:spPr>
          <a:xfrm>
            <a:off x="5599797" y="3251670"/>
            <a:ext cx="1684800" cy="169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 sz="1100" u="none" cap="none" strike="noStrike">
                <a:solidFill>
                  <a:srgbClr val="111111"/>
                </a:solidFill>
                <a:latin typeface="Bricolage Grotesque Light"/>
                <a:ea typeface="Bricolage Grotesque Light"/>
                <a:cs typeface="Bricolage Grotesque Light"/>
                <a:sym typeface="Bricolage Grotesque Light"/>
              </a:rPr>
              <a:t>CREATED BY</a:t>
            </a:r>
            <a:endParaRPr sz="700">
              <a:latin typeface="Bricolage Grotesque Light"/>
              <a:ea typeface="Bricolage Grotesque Light"/>
              <a:cs typeface="Bricolage Grotesque Light"/>
              <a:sym typeface="Bricolage Grotesque Light"/>
            </a:endParaRPr>
          </a:p>
        </p:txBody>
      </p:sp>
      <p:grpSp>
        <p:nvGrpSpPr>
          <p:cNvPr id="409" name="Google Shape;409;p47"/>
          <p:cNvGrpSpPr/>
          <p:nvPr/>
        </p:nvGrpSpPr>
        <p:grpSpPr>
          <a:xfrm>
            <a:off x="5599797" y="4335875"/>
            <a:ext cx="1684688" cy="292610"/>
            <a:chOff x="0" y="47625"/>
            <a:chExt cx="4492500" cy="780292"/>
          </a:xfrm>
        </p:grpSpPr>
        <p:sp>
          <p:nvSpPr>
            <p:cNvPr id="410" name="Google Shape;410;p47"/>
            <p:cNvSpPr txBox="1"/>
            <p:nvPr/>
          </p:nvSpPr>
          <p:spPr>
            <a:xfrm>
              <a:off x="0" y="47625"/>
              <a:ext cx="4492500" cy="45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100">
                  <a:solidFill>
                    <a:srgbClr val="111111"/>
                  </a:solidFill>
                  <a:latin typeface="Open Sans"/>
                  <a:ea typeface="Open Sans"/>
                  <a:cs typeface="Open Sans"/>
                  <a:sym typeface="Open Sans"/>
                </a:rPr>
                <a:t>Data Manager</a:t>
              </a:r>
              <a:endParaRPr b="1" sz="700">
                <a:latin typeface="Open Sans"/>
                <a:ea typeface="Open Sans"/>
                <a:cs typeface="Open Sans"/>
                <a:sym typeface="Open Sans"/>
              </a:endParaRPr>
            </a:p>
          </p:txBody>
        </p:sp>
        <p:sp>
          <p:nvSpPr>
            <p:cNvPr id="411" name="Google Shape;411;p47"/>
            <p:cNvSpPr txBox="1"/>
            <p:nvPr/>
          </p:nvSpPr>
          <p:spPr>
            <a:xfrm>
              <a:off x="0" y="540517"/>
              <a:ext cx="2844300" cy="28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700">
                  <a:solidFill>
                    <a:srgbClr val="111111"/>
                  </a:solidFill>
                  <a:latin typeface="Open Sans"/>
                  <a:ea typeface="Open Sans"/>
                  <a:cs typeface="Open Sans"/>
                  <a:sym typeface="Open Sans"/>
                </a:rPr>
                <a:t>Hanoi</a:t>
              </a:r>
              <a:r>
                <a:rPr i="0" lang="en" sz="700" u="none" cap="none" strike="noStrike">
                  <a:solidFill>
                    <a:srgbClr val="111111"/>
                  </a:solidFill>
                  <a:latin typeface="Open Sans"/>
                  <a:ea typeface="Open Sans"/>
                  <a:cs typeface="Open Sans"/>
                  <a:sym typeface="Open Sans"/>
                </a:rPr>
                <a:t>, </a:t>
              </a:r>
              <a:r>
                <a:rPr lang="en" sz="700">
                  <a:solidFill>
                    <a:srgbClr val="111111"/>
                  </a:solidFill>
                  <a:latin typeface="Open Sans"/>
                  <a:ea typeface="Open Sans"/>
                  <a:cs typeface="Open Sans"/>
                  <a:sym typeface="Open Sans"/>
                </a:rPr>
                <a:t>Vietnam</a:t>
              </a:r>
              <a:endParaRPr sz="700">
                <a:latin typeface="Open Sans"/>
                <a:ea typeface="Open Sans"/>
                <a:cs typeface="Open Sans"/>
                <a:sym typeface="Open Sans"/>
              </a:endParaRPr>
            </a:p>
          </p:txBody>
        </p:sp>
      </p:grpSp>
      <p:sp>
        <p:nvSpPr>
          <p:cNvPr id="412" name="Google Shape;412;p47"/>
          <p:cNvSpPr txBox="1"/>
          <p:nvPr/>
        </p:nvSpPr>
        <p:spPr>
          <a:xfrm>
            <a:off x="5599798" y="3503446"/>
            <a:ext cx="27309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2400">
                <a:solidFill>
                  <a:srgbClr val="111111"/>
                </a:solidFill>
                <a:latin typeface="Bricolage Grotesque SemiBold"/>
                <a:ea typeface="Bricolage Grotesque SemiBold"/>
                <a:cs typeface="Bricolage Grotesque SemiBold"/>
                <a:sym typeface="Bricolage Grotesque SemiBold"/>
              </a:rPr>
              <a:t>Nguyen Tien Huy</a:t>
            </a:r>
            <a:endParaRPr sz="2400">
              <a:latin typeface="Bricolage Grotesque SemiBold"/>
              <a:ea typeface="Bricolage Grotesque SemiBold"/>
              <a:cs typeface="Bricolage Grotesque SemiBold"/>
              <a:sym typeface="Bricolage Grotesque SemiBold"/>
            </a:endParaRPr>
          </a:p>
        </p:txBody>
      </p:sp>
      <p:sp>
        <p:nvSpPr>
          <p:cNvPr id="413" name="Google Shape;413;p47"/>
          <p:cNvSpPr/>
          <p:nvPr/>
        </p:nvSpPr>
        <p:spPr>
          <a:xfrm>
            <a:off x="7735588" y="51435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7">
              <a:alphaModFix/>
            </a:blip>
            <a:stretch>
              <a:fillRect b="0" l="0" r="0" t="0"/>
            </a:stretch>
          </a:blipFill>
          <a:ln>
            <a:noFill/>
          </a:ln>
        </p:spPr>
      </p:sp>
      <p:grpSp>
        <p:nvGrpSpPr>
          <p:cNvPr id="414" name="Google Shape;414;p47"/>
          <p:cNvGrpSpPr/>
          <p:nvPr/>
        </p:nvGrpSpPr>
        <p:grpSpPr>
          <a:xfrm>
            <a:off x="5599910" y="4031761"/>
            <a:ext cx="2096290" cy="159239"/>
            <a:chOff x="5599798" y="3955593"/>
            <a:chExt cx="2096290" cy="159239"/>
          </a:xfrm>
        </p:grpSpPr>
        <p:sp>
          <p:nvSpPr>
            <p:cNvPr id="415" name="Google Shape;415;p47"/>
            <p:cNvSpPr/>
            <p:nvPr/>
          </p:nvSpPr>
          <p:spPr>
            <a:xfrm>
              <a:off x="5599798" y="3955593"/>
              <a:ext cx="159239" cy="159239"/>
            </a:xfrm>
            <a:custGeom>
              <a:rect b="b" l="l" r="r" t="t"/>
              <a:pathLst>
                <a:path extrusionOk="0" h="424638" w="424638">
                  <a:moveTo>
                    <a:pt x="0" y="0"/>
                  </a:moveTo>
                  <a:lnTo>
                    <a:pt x="424638" y="0"/>
                  </a:lnTo>
                  <a:lnTo>
                    <a:pt x="424638" y="424638"/>
                  </a:lnTo>
                  <a:lnTo>
                    <a:pt x="0" y="424638"/>
                  </a:lnTo>
                  <a:lnTo>
                    <a:pt x="0" y="0"/>
                  </a:lnTo>
                  <a:close/>
                </a:path>
              </a:pathLst>
            </a:custGeom>
            <a:blipFill rotWithShape="1">
              <a:blip r:embed="rId8">
                <a:alphaModFix/>
              </a:blip>
              <a:stretch>
                <a:fillRect b="0" l="0" r="0" t="0"/>
              </a:stretch>
            </a:blipFill>
            <a:ln>
              <a:noFill/>
            </a:ln>
          </p:spPr>
        </p:sp>
        <p:sp>
          <p:nvSpPr>
            <p:cNvPr id="416" name="Google Shape;416;p47"/>
            <p:cNvSpPr txBox="1"/>
            <p:nvPr/>
          </p:nvSpPr>
          <p:spPr>
            <a:xfrm>
              <a:off x="5805188" y="3965912"/>
              <a:ext cx="1890900" cy="138600"/>
            </a:xfrm>
            <a:prstGeom prst="rect">
              <a:avLst/>
            </a:prstGeom>
            <a:noFill/>
            <a:ln>
              <a:noFill/>
            </a:ln>
          </p:spPr>
          <p:txBody>
            <a:bodyPr anchorCtr="0" anchor="t" bIns="0" lIns="0" spcFirstLastPara="1" rIns="0" wrap="square" tIns="0">
              <a:spAutoFit/>
            </a:bodyPr>
            <a:lstStyle/>
            <a:p>
              <a:pPr indent="0" lvl="0" marL="0" marR="0" rtl="0" algn="l">
                <a:lnSpc>
                  <a:spcPct val="117018"/>
                </a:lnSpc>
                <a:spcBef>
                  <a:spcPts val="0"/>
                </a:spcBef>
                <a:spcAft>
                  <a:spcPts val="0"/>
                </a:spcAft>
                <a:buNone/>
              </a:pPr>
              <a:r>
                <a:rPr lang="en" sz="900">
                  <a:solidFill>
                    <a:srgbClr val="D92D20"/>
                  </a:solidFill>
                  <a:latin typeface="Open Sans"/>
                  <a:ea typeface="Open Sans"/>
                  <a:cs typeface="Open Sans"/>
                  <a:sym typeface="Open Sans"/>
                </a:rPr>
                <a:t>huynt</a:t>
              </a:r>
              <a:r>
                <a:rPr i="0" lang="en" sz="900" u="none" cap="none" strike="noStrike">
                  <a:solidFill>
                    <a:srgbClr val="D92D20"/>
                  </a:solidFill>
                  <a:latin typeface="Open Sans"/>
                  <a:ea typeface="Open Sans"/>
                  <a:cs typeface="Open Sans"/>
                  <a:sym typeface="Open Sans"/>
                </a:rPr>
                <a:t>@fullstackdatascience.com</a:t>
              </a:r>
              <a:endParaRPr sz="700">
                <a:latin typeface="Open Sans"/>
                <a:ea typeface="Open Sans"/>
                <a:cs typeface="Open Sans"/>
                <a:sym typeface="Open Sans"/>
              </a:endParaRPr>
            </a:p>
          </p:txBody>
        </p:sp>
      </p:grpSp>
      <p:pic>
        <p:nvPicPr>
          <p:cNvPr id="417" name="Google Shape;417;p47"/>
          <p:cNvPicPr preferRelativeResize="0"/>
          <p:nvPr/>
        </p:nvPicPr>
        <p:blipFill>
          <a:blip r:embed="rId9">
            <a:alphaModFix/>
          </a:blip>
          <a:stretch>
            <a:fillRect/>
          </a:stretch>
        </p:blipFill>
        <p:spPr>
          <a:xfrm>
            <a:off x="3779600" y="3294425"/>
            <a:ext cx="1292100" cy="1292700"/>
          </a:xfrm>
          <a:prstGeom prst="ellipse">
            <a:avLst/>
          </a:prstGeom>
          <a:noFill/>
          <a:ln>
            <a:noFill/>
          </a:ln>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grpSp>
        <p:nvGrpSpPr>
          <p:cNvPr id="172" name="Google Shape;172;p27"/>
          <p:cNvGrpSpPr/>
          <p:nvPr/>
        </p:nvGrpSpPr>
        <p:grpSpPr>
          <a:xfrm>
            <a:off x="0" y="0"/>
            <a:ext cx="3951810" cy="5143598"/>
            <a:chOff x="0" y="0"/>
            <a:chExt cx="2085058" cy="2713870"/>
          </a:xfrm>
        </p:grpSpPr>
        <p:sp>
          <p:nvSpPr>
            <p:cNvPr id="173" name="Google Shape;173;p27"/>
            <p:cNvSpPr/>
            <p:nvPr/>
          </p:nvSpPr>
          <p:spPr>
            <a:xfrm>
              <a:off x="0" y="0"/>
              <a:ext cx="2085058" cy="2713870"/>
            </a:xfrm>
            <a:custGeom>
              <a:rect b="b" l="l" r="r" t="t"/>
              <a:pathLst>
                <a:path extrusionOk="0" h="2713870" w="2085058">
                  <a:moveTo>
                    <a:pt x="0" y="0"/>
                  </a:moveTo>
                  <a:lnTo>
                    <a:pt x="2085058" y="0"/>
                  </a:lnTo>
                  <a:lnTo>
                    <a:pt x="2085058" y="2713870"/>
                  </a:lnTo>
                  <a:lnTo>
                    <a:pt x="0" y="2713870"/>
                  </a:lnTo>
                  <a:close/>
                </a:path>
              </a:pathLst>
            </a:custGeom>
            <a:solidFill>
              <a:srgbClr val="D92D20"/>
            </a:solidFill>
            <a:ln cap="sq" cmpd="sng" w="28575">
              <a:solidFill>
                <a:srgbClr val="111111"/>
              </a:solidFill>
              <a:prstDash val="solid"/>
              <a:miter lim="8000"/>
              <a:headEnd len="sm" w="sm" type="none"/>
              <a:tailEnd len="sm" w="sm" type="none"/>
            </a:ln>
          </p:spPr>
        </p:sp>
        <p:sp>
          <p:nvSpPr>
            <p:cNvPr id="174" name="Google Shape;174;p27"/>
            <p:cNvSpPr txBox="1"/>
            <p:nvPr/>
          </p:nvSpPr>
          <p:spPr>
            <a:xfrm>
              <a:off x="0" y="47625"/>
              <a:ext cx="2085000" cy="2666100"/>
            </a:xfrm>
            <a:prstGeom prst="rect">
              <a:avLst/>
            </a:prstGeom>
            <a:noFill/>
            <a:ln>
              <a:noFill/>
            </a:ln>
          </p:spPr>
          <p:txBody>
            <a:bodyPr anchorCtr="0" anchor="ctr" bIns="25400" lIns="25400" spcFirstLastPara="1" rIns="25400" wrap="square" tIns="25400">
              <a:noAutofit/>
            </a:bodyPr>
            <a:lstStyle/>
            <a:p>
              <a:pPr indent="0" lvl="0" marL="0" marR="0" rtl="0" algn="ctr">
                <a:lnSpc>
                  <a:spcPct val="1332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5" name="Google Shape;175;p27"/>
          <p:cNvSpPr/>
          <p:nvPr/>
        </p:nvSpPr>
        <p:spPr>
          <a:xfrm>
            <a:off x="514350" y="4162858"/>
            <a:ext cx="1293147" cy="466292"/>
          </a:xfrm>
          <a:custGeom>
            <a:rect b="b" l="l" r="r" t="t"/>
            <a:pathLst>
              <a:path extrusionOk="0" h="932584" w="2586293">
                <a:moveTo>
                  <a:pt x="0" y="0"/>
                </a:moveTo>
                <a:lnTo>
                  <a:pt x="2586293" y="0"/>
                </a:lnTo>
                <a:lnTo>
                  <a:pt x="2586293" y="932584"/>
                </a:lnTo>
                <a:lnTo>
                  <a:pt x="0" y="932584"/>
                </a:lnTo>
                <a:lnTo>
                  <a:pt x="0" y="0"/>
                </a:lnTo>
                <a:close/>
              </a:path>
            </a:pathLst>
          </a:custGeom>
          <a:blipFill rotWithShape="1">
            <a:blip r:embed="rId3">
              <a:alphaModFix/>
            </a:blip>
            <a:stretch>
              <a:fillRect b="0" l="0" r="0" t="0"/>
            </a:stretch>
          </a:blipFill>
          <a:ln>
            <a:noFill/>
          </a:ln>
        </p:spPr>
      </p:sp>
      <p:sp>
        <p:nvSpPr>
          <p:cNvPr id="176" name="Google Shape;176;p27"/>
          <p:cNvSpPr txBox="1"/>
          <p:nvPr/>
        </p:nvSpPr>
        <p:spPr>
          <a:xfrm>
            <a:off x="243325" y="1669950"/>
            <a:ext cx="3655800" cy="10776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rPr lang="en" sz="7000">
                <a:solidFill>
                  <a:srgbClr val="FFFFFF"/>
                </a:solidFill>
                <a:latin typeface="Bricolage Grotesque ExtraBold"/>
                <a:ea typeface="Bricolage Grotesque ExtraBold"/>
                <a:cs typeface="Bricolage Grotesque ExtraBold"/>
                <a:sym typeface="Bricolage Grotesque ExtraBold"/>
              </a:rPr>
              <a:t>Data </a:t>
            </a:r>
            <a:endParaRPr sz="700">
              <a:latin typeface="Bricolage Grotesque ExtraBold"/>
              <a:ea typeface="Bricolage Grotesque ExtraBold"/>
              <a:cs typeface="Bricolage Grotesque ExtraBold"/>
              <a:sym typeface="Bricolage Grotesque ExtraBold"/>
            </a:endParaRPr>
          </a:p>
        </p:txBody>
      </p:sp>
      <p:sp>
        <p:nvSpPr>
          <p:cNvPr id="177" name="Google Shape;177;p27"/>
          <p:cNvSpPr txBox="1"/>
          <p:nvPr/>
        </p:nvSpPr>
        <p:spPr>
          <a:xfrm>
            <a:off x="4297518" y="2215490"/>
            <a:ext cx="3466500" cy="323100"/>
          </a:xfrm>
          <a:prstGeom prst="rect">
            <a:avLst/>
          </a:prstGeom>
          <a:noFill/>
          <a:ln>
            <a:noFill/>
          </a:ln>
        </p:spPr>
        <p:txBody>
          <a:bodyPr anchorCtr="0" anchor="t" bIns="0" lIns="0" spcFirstLastPara="1" rIns="0" wrap="square" tIns="0">
            <a:spAutoFit/>
          </a:bodyPr>
          <a:lstStyle/>
          <a:p>
            <a:pPr indent="0" lvl="0" marL="0" marR="0" rtl="0" algn="l">
              <a:lnSpc>
                <a:spcPct val="100024"/>
              </a:lnSpc>
              <a:spcBef>
                <a:spcPts val="0"/>
              </a:spcBef>
              <a:spcAft>
                <a:spcPts val="0"/>
              </a:spcAft>
              <a:buNone/>
            </a:pPr>
            <a:r>
              <a:rPr lang="en" sz="2100">
                <a:solidFill>
                  <a:srgbClr val="111111"/>
                </a:solidFill>
                <a:latin typeface="Bricolage Grotesque SemiBold"/>
                <a:ea typeface="Bricolage Grotesque SemiBold"/>
                <a:cs typeface="Bricolage Grotesque SemiBold"/>
                <a:sym typeface="Bricolage Grotesque SemiBold"/>
              </a:rPr>
              <a:t>Introduction</a:t>
            </a:r>
            <a:endParaRPr sz="800">
              <a:latin typeface="Bricolage Grotesque SemiBold"/>
              <a:ea typeface="Bricolage Grotesque SemiBold"/>
              <a:cs typeface="Bricolage Grotesque SemiBold"/>
              <a:sym typeface="Bricolage Grotesque SemiBold"/>
            </a:endParaRPr>
          </a:p>
        </p:txBody>
      </p:sp>
      <p:sp>
        <p:nvSpPr>
          <p:cNvPr id="178" name="Google Shape;178;p27"/>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3</a:t>
            </a:r>
            <a:endParaRPr sz="700"/>
          </a:p>
        </p:txBody>
      </p:sp>
      <p:sp>
        <p:nvSpPr>
          <p:cNvPr id="179" name="Google Shape;179;p27"/>
          <p:cNvSpPr txBox="1"/>
          <p:nvPr/>
        </p:nvSpPr>
        <p:spPr>
          <a:xfrm>
            <a:off x="4297527" y="2698500"/>
            <a:ext cx="4326600" cy="12930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b="1" lang="en" sz="1500">
                <a:solidFill>
                  <a:schemeClr val="dk1"/>
                </a:solidFill>
                <a:highlight>
                  <a:srgbClr val="F7F7F7"/>
                </a:highlight>
                <a:latin typeface="Open Sans"/>
                <a:ea typeface="Open Sans"/>
                <a:cs typeface="Open Sans"/>
                <a:sym typeface="Open Sans"/>
              </a:rPr>
              <a:t>Data</a:t>
            </a:r>
            <a:r>
              <a:rPr lang="en" sz="1500">
                <a:solidFill>
                  <a:schemeClr val="dk1"/>
                </a:solidFill>
                <a:highlight>
                  <a:srgbClr val="F7F7F7"/>
                </a:highlight>
                <a:latin typeface="Open Sans"/>
                <a:ea typeface="Open Sans"/>
                <a:cs typeface="Open Sans"/>
                <a:sym typeface="Open Sans"/>
              </a:rPr>
              <a:t> is </a:t>
            </a:r>
            <a:r>
              <a:rPr b="1" lang="en" sz="1500">
                <a:solidFill>
                  <a:schemeClr val="dk1"/>
                </a:solidFill>
                <a:highlight>
                  <a:srgbClr val="F7F7F7"/>
                </a:highlight>
                <a:latin typeface="Open Sans"/>
                <a:ea typeface="Open Sans"/>
                <a:cs typeface="Open Sans"/>
                <a:sym typeface="Open Sans"/>
              </a:rPr>
              <a:t>raw information</a:t>
            </a:r>
            <a:r>
              <a:rPr lang="en" sz="1500">
                <a:solidFill>
                  <a:schemeClr val="dk1"/>
                </a:solidFill>
                <a:highlight>
                  <a:srgbClr val="F7F7F7"/>
                </a:highlight>
                <a:latin typeface="Open Sans"/>
                <a:ea typeface="Open Sans"/>
                <a:cs typeface="Open Sans"/>
                <a:sym typeface="Open Sans"/>
              </a:rPr>
              <a:t> that represents facts, figures, observations, or measurements collected from various sources. It can be </a:t>
            </a:r>
            <a:r>
              <a:rPr b="1" lang="en" sz="1500">
                <a:solidFill>
                  <a:schemeClr val="dk1"/>
                </a:solidFill>
                <a:highlight>
                  <a:srgbClr val="F7F7F7"/>
                </a:highlight>
                <a:latin typeface="Open Sans"/>
                <a:ea typeface="Open Sans"/>
                <a:cs typeface="Open Sans"/>
                <a:sym typeface="Open Sans"/>
              </a:rPr>
              <a:t>structured (organized in tables, databases)</a:t>
            </a:r>
            <a:r>
              <a:rPr lang="en" sz="1500">
                <a:solidFill>
                  <a:schemeClr val="dk1"/>
                </a:solidFill>
                <a:highlight>
                  <a:srgbClr val="F7F7F7"/>
                </a:highlight>
                <a:latin typeface="Open Sans"/>
                <a:ea typeface="Open Sans"/>
                <a:cs typeface="Open Sans"/>
                <a:sym typeface="Open Sans"/>
              </a:rPr>
              <a:t> or </a:t>
            </a:r>
            <a:r>
              <a:rPr b="1" lang="en" sz="1500">
                <a:solidFill>
                  <a:schemeClr val="dk1"/>
                </a:solidFill>
                <a:highlight>
                  <a:srgbClr val="F7F7F7"/>
                </a:highlight>
                <a:latin typeface="Open Sans"/>
                <a:ea typeface="Open Sans"/>
                <a:cs typeface="Open Sans"/>
                <a:sym typeface="Open Sans"/>
              </a:rPr>
              <a:t>unstructured (text, images, videos, etc.).</a:t>
            </a:r>
            <a:endParaRPr b="1" sz="1500">
              <a:solidFill>
                <a:schemeClr val="dk1"/>
              </a:solidFill>
              <a:highlight>
                <a:srgbClr val="F7F7F7"/>
              </a:highlight>
              <a:latin typeface="Open Sans"/>
              <a:ea typeface="Open Sans"/>
              <a:cs typeface="Open Sans"/>
              <a:sym typeface="Open Sans"/>
            </a:endParaRPr>
          </a:p>
        </p:txBody>
      </p:sp>
      <p:pic>
        <p:nvPicPr>
          <p:cNvPr id="180" name="Google Shape;180;p27"/>
          <p:cNvPicPr preferRelativeResize="0"/>
          <p:nvPr/>
        </p:nvPicPr>
        <p:blipFill>
          <a:blip r:embed="rId4">
            <a:alphaModFix/>
          </a:blip>
          <a:stretch>
            <a:fillRect/>
          </a:stretch>
        </p:blipFill>
        <p:spPr>
          <a:xfrm>
            <a:off x="6942899" y="0"/>
            <a:ext cx="2201100" cy="2215500"/>
          </a:xfrm>
          <a:prstGeom prst="teardrop">
            <a:avLst>
              <a:gd fmla="val 100000"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nvSpPr>
        <p:spPr>
          <a:xfrm>
            <a:off x="49145" y="491486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4</a:t>
            </a:r>
            <a:endParaRPr sz="700"/>
          </a:p>
        </p:txBody>
      </p:sp>
      <p:pic>
        <p:nvPicPr>
          <p:cNvPr id="186" name="Google Shape;186;p28"/>
          <p:cNvPicPr preferRelativeResize="0"/>
          <p:nvPr/>
        </p:nvPicPr>
        <p:blipFill>
          <a:blip r:embed="rId3">
            <a:alphaModFix/>
          </a:blip>
          <a:stretch>
            <a:fillRect/>
          </a:stretch>
        </p:blipFill>
        <p:spPr>
          <a:xfrm>
            <a:off x="0" y="0"/>
            <a:ext cx="9144003" cy="5143500"/>
          </a:xfrm>
          <a:prstGeom prst="rect">
            <a:avLst/>
          </a:prstGeom>
          <a:noFill/>
          <a:ln>
            <a:noFill/>
          </a:ln>
        </p:spPr>
      </p:pic>
      <p:sp>
        <p:nvSpPr>
          <p:cNvPr id="187" name="Google Shape;187;p28"/>
          <p:cNvSpPr/>
          <p:nvPr/>
        </p:nvSpPr>
        <p:spPr>
          <a:xfrm>
            <a:off x="8021338" y="7620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p:nvPr/>
        </p:nvSpPr>
        <p:spPr>
          <a:xfrm>
            <a:off x="7735588" y="13335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3">
              <a:alphaModFix/>
            </a:blip>
            <a:stretch>
              <a:fillRect b="0" l="0" r="0" t="0"/>
            </a:stretch>
          </a:blipFill>
          <a:ln>
            <a:noFill/>
          </a:ln>
        </p:spPr>
      </p:sp>
      <p:sp>
        <p:nvSpPr>
          <p:cNvPr id="193" name="Google Shape;193;p29"/>
          <p:cNvSpPr txBox="1"/>
          <p:nvPr/>
        </p:nvSpPr>
        <p:spPr>
          <a:xfrm>
            <a:off x="531300" y="152400"/>
            <a:ext cx="6936300" cy="307800"/>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lang="en" sz="2500">
                <a:solidFill>
                  <a:srgbClr val="111111"/>
                </a:solidFill>
                <a:latin typeface="Bricolage Grotesque"/>
                <a:ea typeface="Bricolage Grotesque"/>
                <a:cs typeface="Bricolage Grotesque"/>
                <a:sym typeface="Bricolage Grotesque"/>
              </a:rPr>
              <a:t>Compare</a:t>
            </a:r>
            <a:endParaRPr b="1" sz="2500">
              <a:latin typeface="Bricolage Grotesque"/>
              <a:ea typeface="Bricolage Grotesque"/>
              <a:cs typeface="Bricolage Grotesque"/>
              <a:sym typeface="Bricolage Grotesque"/>
            </a:endParaRPr>
          </a:p>
        </p:txBody>
      </p:sp>
      <p:sp>
        <p:nvSpPr>
          <p:cNvPr id="194" name="Google Shape;194;p29"/>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5</a:t>
            </a:r>
            <a:endParaRPr sz="700"/>
          </a:p>
        </p:txBody>
      </p:sp>
      <p:graphicFrame>
        <p:nvGraphicFramePr>
          <p:cNvPr id="195" name="Google Shape;195;p29"/>
          <p:cNvGraphicFramePr/>
          <p:nvPr/>
        </p:nvGraphicFramePr>
        <p:xfrm>
          <a:off x="856425" y="537850"/>
          <a:ext cx="3000000" cy="3000000"/>
        </p:xfrm>
        <a:graphic>
          <a:graphicData uri="http://schemas.openxmlformats.org/drawingml/2006/table">
            <a:tbl>
              <a:tblPr>
                <a:noFill/>
                <a:tableStyleId>{227422BF-36FB-4F0C-868A-0E86732DAAA4}</a:tableStyleId>
              </a:tblPr>
              <a:tblGrid>
                <a:gridCol w="1809750"/>
                <a:gridCol w="1809750"/>
                <a:gridCol w="1809750"/>
                <a:gridCol w="1809750"/>
              </a:tblGrid>
              <a:tr h="381000">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Feature</a:t>
                      </a:r>
                      <a:endParaRPr b="1" sz="1200">
                        <a:latin typeface="Calibri"/>
                        <a:ea typeface="Calibri"/>
                        <a:cs typeface="Calibri"/>
                        <a:sym typeface="Calibri"/>
                      </a:endParaRPr>
                    </a:p>
                  </a:txBody>
                  <a:tcPr marT="9525" marB="91425" marR="9525" marL="9525">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Structured Data</a:t>
                      </a:r>
                      <a:endParaRPr b="1" sz="1200">
                        <a:latin typeface="Calibri"/>
                        <a:ea typeface="Calibri"/>
                        <a:cs typeface="Calibri"/>
                        <a:sym typeface="Calibri"/>
                      </a:endParaRPr>
                    </a:p>
                  </a:txBody>
                  <a:tcPr marT="9525" marB="91425" marR="9525" marL="9525">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Semi-Structured Data</a:t>
                      </a:r>
                      <a:endParaRPr b="1" sz="1200">
                        <a:latin typeface="Calibri"/>
                        <a:ea typeface="Calibri"/>
                        <a:cs typeface="Calibri"/>
                        <a:sym typeface="Calibri"/>
                      </a:endParaRPr>
                    </a:p>
                  </a:txBody>
                  <a:tcPr marT="9525" marB="91425" marR="9525" marL="9525">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Unstructured Data</a:t>
                      </a:r>
                      <a:endParaRPr b="1" sz="1200">
                        <a:latin typeface="Calibri"/>
                        <a:ea typeface="Calibri"/>
                        <a:cs typeface="Calibri"/>
                        <a:sym typeface="Calibri"/>
                      </a:endParaRPr>
                    </a:p>
                  </a:txBody>
                  <a:tcPr marT="9525" marB="91425" marR="9525" marL="9525">
                    <a:lnL cap="flat" cmpd="sng" w="5950">
                      <a:solidFill>
                        <a:srgbClr val="000000"/>
                      </a:solidFill>
                      <a:prstDash val="solid"/>
                      <a:round/>
                      <a:headEnd len="sm" w="sm" type="none"/>
                      <a:tailEnd len="sm" w="sm" type="none"/>
                    </a:lnL>
                    <a:lnR cap="flat" cmpd="sng" w="5950">
                      <a:solidFill>
                        <a:srgbClr val="000000"/>
                      </a:solidFill>
                      <a:prstDash val="solid"/>
                      <a:round/>
                      <a:headEnd len="sm" w="sm" type="none"/>
                      <a:tailEnd len="sm" w="sm" type="none"/>
                    </a:lnR>
                    <a:lnT cap="flat" cmpd="sng" w="5950">
                      <a:solidFill>
                        <a:srgbClr val="000000"/>
                      </a:solidFill>
                      <a:prstDash val="solid"/>
                      <a:round/>
                      <a:headEnd len="sm" w="sm" type="none"/>
                      <a:tailEnd len="sm" w="sm" type="none"/>
                    </a:lnT>
                    <a:lnB cap="flat" cmpd="sng" w="5950">
                      <a:solidFill>
                        <a:srgbClr val="000000"/>
                      </a:solidFill>
                      <a:prstDash val="solid"/>
                      <a:round/>
                      <a:headEnd len="sm" w="sm" type="none"/>
                      <a:tailEnd len="sm" w="sm" type="none"/>
                    </a:lnB>
                    <a:solidFill>
                      <a:srgbClr val="EA9999"/>
                    </a:solidFill>
                  </a:tcPr>
                </a:tc>
              </a:tr>
              <a:tr h="381000">
                <a:tc>
                  <a:txBody>
                    <a:bodyPr/>
                    <a:lstStyle/>
                    <a:p>
                      <a:pPr indent="0" lvl="0" marL="0" rtl="0" algn="ctr">
                        <a:spcBef>
                          <a:spcPts val="0"/>
                        </a:spcBef>
                        <a:spcAft>
                          <a:spcPts val="0"/>
                        </a:spcAft>
                        <a:buNone/>
                      </a:pPr>
                      <a:r>
                        <a:rPr b="1" lang="en" sz="1000">
                          <a:latin typeface="Calibri"/>
                          <a:ea typeface="Calibri"/>
                          <a:cs typeface="Calibri"/>
                          <a:sym typeface="Calibri"/>
                        </a:rPr>
                        <a:t>Definition</a:t>
                      </a:r>
                      <a:endParaRPr b="1" sz="1000">
                        <a:latin typeface="Calibri"/>
                        <a:ea typeface="Calibri"/>
                        <a:cs typeface="Calibri"/>
                        <a:sym typeface="Calibri"/>
                      </a:endParaRPr>
                    </a:p>
                  </a:txBody>
                  <a:tcPr marT="9525" marB="91425" marR="9525" marL="9525" anchor="b">
                    <a:lnT cap="flat" cmpd="sng" w="59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b="1" lang="en" sz="1000">
                          <a:latin typeface="Calibri"/>
                          <a:ea typeface="Calibri"/>
                          <a:cs typeface="Calibri"/>
                          <a:sym typeface="Calibri"/>
                        </a:rPr>
                        <a:t>Data stored in a fixed format, following a strict schema.</a:t>
                      </a:r>
                      <a:endParaRPr b="1" sz="1000">
                        <a:latin typeface="Calibri"/>
                        <a:ea typeface="Calibri"/>
                        <a:cs typeface="Calibri"/>
                        <a:sym typeface="Calibri"/>
                      </a:endParaRPr>
                    </a:p>
                  </a:txBody>
                  <a:tcPr marT="9525" marB="91425" marR="9525" marL="9525" anchor="b">
                    <a:lnT cap="flat" cmpd="sng" w="59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b="1" lang="en" sz="1000">
                          <a:latin typeface="Calibri"/>
                          <a:ea typeface="Calibri"/>
                          <a:cs typeface="Calibri"/>
                          <a:sym typeface="Calibri"/>
                        </a:rPr>
                        <a:t>Data that has some structure but is flexible.</a:t>
                      </a:r>
                      <a:endParaRPr b="1" sz="1000">
                        <a:latin typeface="Calibri"/>
                        <a:ea typeface="Calibri"/>
                        <a:cs typeface="Calibri"/>
                        <a:sym typeface="Calibri"/>
                      </a:endParaRPr>
                    </a:p>
                  </a:txBody>
                  <a:tcPr marT="9525" marB="91425" marR="9525" marL="9525" anchor="b">
                    <a:lnT cap="flat" cmpd="sng" w="595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b="1" lang="en" sz="1000">
                          <a:latin typeface="Calibri"/>
                          <a:ea typeface="Calibri"/>
                          <a:cs typeface="Calibri"/>
                          <a:sym typeface="Calibri"/>
                        </a:rPr>
                        <a:t>Data without a predefined structure.</a:t>
                      </a:r>
                      <a:endParaRPr b="1" sz="1000">
                        <a:latin typeface="Calibri"/>
                        <a:ea typeface="Calibri"/>
                        <a:cs typeface="Calibri"/>
                        <a:sym typeface="Calibri"/>
                      </a:endParaRPr>
                    </a:p>
                  </a:txBody>
                  <a:tcPr marT="9525" marB="91425" marR="9525" marL="9525" anchor="b">
                    <a:lnT cap="flat" cmpd="sng" w="5950">
                      <a:solidFill>
                        <a:srgbClr val="000000"/>
                      </a:solidFill>
                      <a:prstDash val="solid"/>
                      <a:round/>
                      <a:headEnd len="sm" w="sm" type="none"/>
                      <a:tailEnd len="sm" w="sm" type="none"/>
                    </a:lnT>
                  </a:tcPr>
                </a:tc>
              </a:tr>
              <a:tr h="381000">
                <a:tc>
                  <a:txBody>
                    <a:bodyPr/>
                    <a:lstStyle/>
                    <a:p>
                      <a:pPr indent="0" lvl="0" marL="0" rtl="0" algn="ctr">
                        <a:spcBef>
                          <a:spcPts val="0"/>
                        </a:spcBef>
                        <a:spcAft>
                          <a:spcPts val="0"/>
                        </a:spcAft>
                        <a:buNone/>
                      </a:pPr>
                      <a:r>
                        <a:rPr b="1" lang="en" sz="1000">
                          <a:latin typeface="Calibri"/>
                          <a:ea typeface="Calibri"/>
                          <a:cs typeface="Calibri"/>
                          <a:sym typeface="Calibri"/>
                        </a:rPr>
                        <a:t>Examples</a:t>
                      </a:r>
                      <a:endParaRPr b="1" sz="1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latin typeface="Calibri"/>
                          <a:ea typeface="Calibri"/>
                          <a:cs typeface="Calibri"/>
                          <a:sym typeface="Calibri"/>
                        </a:rPr>
                        <a:t>Relational databases (SQL), spreadsheets.</a:t>
                      </a:r>
                      <a:endParaRPr b="1" sz="1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latin typeface="Calibri"/>
                          <a:ea typeface="Calibri"/>
                          <a:cs typeface="Calibri"/>
                          <a:sym typeface="Calibri"/>
                        </a:rPr>
                        <a:t>JSON, XML, NoSQL databases, emails, CSV with missing fields.</a:t>
                      </a:r>
                      <a:endParaRPr b="1" sz="1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latin typeface="Calibri"/>
                          <a:ea typeface="Calibri"/>
                          <a:cs typeface="Calibri"/>
                          <a:sym typeface="Calibri"/>
                        </a:rPr>
                        <a:t>Images, videos, audio, PDFs, social media posts.</a:t>
                      </a:r>
                      <a:endParaRPr b="1" sz="1000">
                        <a:latin typeface="Calibri"/>
                        <a:ea typeface="Calibri"/>
                        <a:cs typeface="Calibri"/>
                        <a:sym typeface="Calibri"/>
                      </a:endParaRPr>
                    </a:p>
                  </a:txBody>
                  <a:tcPr marT="9525" marB="91425" marR="9525" marL="9525" anchor="b"/>
                </a:tc>
              </a:tr>
              <a:tr h="381000">
                <a:tc>
                  <a:txBody>
                    <a:bodyPr/>
                    <a:lstStyle/>
                    <a:p>
                      <a:pPr indent="0" lvl="0" marL="0" rtl="0" algn="ctr">
                        <a:spcBef>
                          <a:spcPts val="0"/>
                        </a:spcBef>
                        <a:spcAft>
                          <a:spcPts val="0"/>
                        </a:spcAft>
                        <a:buNone/>
                      </a:pPr>
                      <a:r>
                        <a:rPr b="1" lang="en" sz="1000">
                          <a:latin typeface="Calibri"/>
                          <a:ea typeface="Calibri"/>
                          <a:cs typeface="Calibri"/>
                          <a:sym typeface="Calibri"/>
                        </a:rPr>
                        <a:t>Storage</a:t>
                      </a:r>
                      <a:endParaRPr b="1" sz="1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latin typeface="Calibri"/>
                          <a:ea typeface="Calibri"/>
                          <a:cs typeface="Calibri"/>
                          <a:sym typeface="Calibri"/>
                        </a:rPr>
                        <a:t>Stored in tables with rows and columns.</a:t>
                      </a:r>
                      <a:endParaRPr b="1" sz="1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latin typeface="Calibri"/>
                          <a:ea typeface="Calibri"/>
                          <a:cs typeface="Calibri"/>
                          <a:sym typeface="Calibri"/>
                        </a:rPr>
                        <a:t>Stored in key-value stores, document-based systems.</a:t>
                      </a:r>
                      <a:endParaRPr b="1" sz="1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latin typeface="Calibri"/>
                          <a:ea typeface="Calibri"/>
                          <a:cs typeface="Calibri"/>
                          <a:sym typeface="Calibri"/>
                        </a:rPr>
                        <a:t>Stored as files (binary, multimedia, raw text).</a:t>
                      </a:r>
                      <a:endParaRPr b="1" sz="1000">
                        <a:latin typeface="Calibri"/>
                        <a:ea typeface="Calibri"/>
                        <a:cs typeface="Calibri"/>
                        <a:sym typeface="Calibri"/>
                      </a:endParaRPr>
                    </a:p>
                  </a:txBody>
                  <a:tcPr marT="9525" marB="91425" marR="9525" marL="9525" anchor="b"/>
                </a:tc>
              </a:tr>
              <a:tr h="381000">
                <a:tc>
                  <a:txBody>
                    <a:bodyPr/>
                    <a:lstStyle/>
                    <a:p>
                      <a:pPr indent="0" lvl="0" marL="0" rtl="0" algn="ctr">
                        <a:spcBef>
                          <a:spcPts val="0"/>
                        </a:spcBef>
                        <a:spcAft>
                          <a:spcPts val="0"/>
                        </a:spcAft>
                        <a:buNone/>
                      </a:pPr>
                      <a:r>
                        <a:rPr b="1" lang="en" sz="1000">
                          <a:latin typeface="Calibri"/>
                          <a:ea typeface="Calibri"/>
                          <a:cs typeface="Calibri"/>
                          <a:sym typeface="Calibri"/>
                        </a:rPr>
                        <a:t>Schema</a:t>
                      </a:r>
                      <a:endParaRPr b="1" sz="1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latin typeface="Calibri"/>
                          <a:ea typeface="Calibri"/>
                          <a:cs typeface="Calibri"/>
                          <a:sym typeface="Calibri"/>
                        </a:rPr>
                        <a:t>Strictly defined schema (e.g., relational database schema).</a:t>
                      </a:r>
                      <a:endParaRPr b="1" sz="1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latin typeface="Calibri"/>
                          <a:ea typeface="Calibri"/>
                          <a:cs typeface="Calibri"/>
                          <a:sym typeface="Calibri"/>
                        </a:rPr>
                        <a:t>Loose schema, metadata helps define structure.</a:t>
                      </a:r>
                      <a:endParaRPr b="1" sz="1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latin typeface="Calibri"/>
                          <a:ea typeface="Calibri"/>
                          <a:cs typeface="Calibri"/>
                          <a:sym typeface="Calibri"/>
                        </a:rPr>
                        <a:t>No predefined schema.</a:t>
                      </a:r>
                      <a:endParaRPr b="1" sz="1000">
                        <a:latin typeface="Calibri"/>
                        <a:ea typeface="Calibri"/>
                        <a:cs typeface="Calibri"/>
                        <a:sym typeface="Calibri"/>
                      </a:endParaRPr>
                    </a:p>
                  </a:txBody>
                  <a:tcPr marT="9525" marB="91425" marR="9525" marL="9525" anchor="b"/>
                </a:tc>
              </a:tr>
              <a:tr h="381000">
                <a:tc>
                  <a:txBody>
                    <a:bodyPr/>
                    <a:lstStyle/>
                    <a:p>
                      <a:pPr indent="0" lvl="0" marL="0" rtl="0" algn="ctr">
                        <a:spcBef>
                          <a:spcPts val="0"/>
                        </a:spcBef>
                        <a:spcAft>
                          <a:spcPts val="0"/>
                        </a:spcAft>
                        <a:buNone/>
                      </a:pPr>
                      <a:r>
                        <a:rPr b="1" lang="en" sz="1000">
                          <a:latin typeface="Calibri"/>
                          <a:ea typeface="Calibri"/>
                          <a:cs typeface="Calibri"/>
                          <a:sym typeface="Calibri"/>
                        </a:rPr>
                        <a:t>Querying</a:t>
                      </a:r>
                      <a:endParaRPr b="1" sz="1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latin typeface="Calibri"/>
                          <a:ea typeface="Calibri"/>
                          <a:cs typeface="Calibri"/>
                          <a:sym typeface="Calibri"/>
                        </a:rPr>
                        <a:t>Can be queried using SQL.</a:t>
                      </a:r>
                      <a:endParaRPr b="1" sz="1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latin typeface="Calibri"/>
                          <a:ea typeface="Calibri"/>
                          <a:cs typeface="Calibri"/>
                          <a:sym typeface="Calibri"/>
                        </a:rPr>
                        <a:t>Queried with NoSQL, XPath, JSONPath, etc.</a:t>
                      </a:r>
                      <a:endParaRPr b="1" sz="1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latin typeface="Calibri"/>
                          <a:ea typeface="Calibri"/>
                          <a:cs typeface="Calibri"/>
                          <a:sym typeface="Calibri"/>
                        </a:rPr>
                        <a:t>Requires advanced techniques like NLP, AI, or metadata-based search.</a:t>
                      </a:r>
                      <a:endParaRPr b="1" sz="1000">
                        <a:latin typeface="Calibri"/>
                        <a:ea typeface="Calibri"/>
                        <a:cs typeface="Calibri"/>
                        <a:sym typeface="Calibri"/>
                      </a:endParaRPr>
                    </a:p>
                  </a:txBody>
                  <a:tcPr marT="9525" marB="91425" marR="9525" marL="9525" anchor="b"/>
                </a:tc>
              </a:tr>
              <a:tr h="381000">
                <a:tc>
                  <a:txBody>
                    <a:bodyPr/>
                    <a:lstStyle/>
                    <a:p>
                      <a:pPr indent="0" lvl="0" marL="0" rtl="0" algn="ctr">
                        <a:spcBef>
                          <a:spcPts val="0"/>
                        </a:spcBef>
                        <a:spcAft>
                          <a:spcPts val="0"/>
                        </a:spcAft>
                        <a:buNone/>
                      </a:pPr>
                      <a:r>
                        <a:rPr b="1" lang="en" sz="1000">
                          <a:latin typeface="Calibri"/>
                          <a:ea typeface="Calibri"/>
                          <a:cs typeface="Calibri"/>
                          <a:sym typeface="Calibri"/>
                        </a:rPr>
                        <a:t>Flexibility</a:t>
                      </a:r>
                      <a:endParaRPr b="1" sz="1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latin typeface="Calibri"/>
                          <a:ea typeface="Calibri"/>
                          <a:cs typeface="Calibri"/>
                          <a:sym typeface="Calibri"/>
                        </a:rPr>
                        <a:t>Rigid (difficult to change schema).</a:t>
                      </a:r>
                      <a:endParaRPr b="1" sz="1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latin typeface="Calibri"/>
                          <a:ea typeface="Calibri"/>
                          <a:cs typeface="Calibri"/>
                          <a:sym typeface="Calibri"/>
                        </a:rPr>
                        <a:t>More flexible (can accommodate new attributes easily).</a:t>
                      </a:r>
                      <a:endParaRPr b="1" sz="1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latin typeface="Calibri"/>
                          <a:ea typeface="Calibri"/>
                          <a:cs typeface="Calibri"/>
                          <a:sym typeface="Calibri"/>
                        </a:rPr>
                        <a:t>Highly flexible but harder to manage.</a:t>
                      </a:r>
                      <a:endParaRPr b="1" sz="1000">
                        <a:latin typeface="Calibri"/>
                        <a:ea typeface="Calibri"/>
                        <a:cs typeface="Calibri"/>
                        <a:sym typeface="Calibri"/>
                      </a:endParaRPr>
                    </a:p>
                  </a:txBody>
                  <a:tcPr marT="9525" marB="91425" marR="9525" marL="9525" anchor="b"/>
                </a:tc>
              </a:tr>
              <a:tr h="381000">
                <a:tc>
                  <a:txBody>
                    <a:bodyPr/>
                    <a:lstStyle/>
                    <a:p>
                      <a:pPr indent="0" lvl="0" marL="0" rtl="0" algn="ctr">
                        <a:spcBef>
                          <a:spcPts val="0"/>
                        </a:spcBef>
                        <a:spcAft>
                          <a:spcPts val="0"/>
                        </a:spcAft>
                        <a:buNone/>
                      </a:pPr>
                      <a:r>
                        <a:rPr b="1" lang="en" sz="1000">
                          <a:latin typeface="Calibri"/>
                          <a:ea typeface="Calibri"/>
                          <a:cs typeface="Calibri"/>
                          <a:sym typeface="Calibri"/>
                        </a:rPr>
                        <a:t>Processing</a:t>
                      </a:r>
                      <a:endParaRPr b="1" sz="1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latin typeface="Calibri"/>
                          <a:ea typeface="Calibri"/>
                          <a:cs typeface="Calibri"/>
                          <a:sym typeface="Calibri"/>
                        </a:rPr>
                        <a:t>Easy to process using SQL and analytical tools.</a:t>
                      </a:r>
                      <a:endParaRPr b="1" sz="1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latin typeface="Calibri"/>
                          <a:ea typeface="Calibri"/>
                          <a:cs typeface="Calibri"/>
                          <a:sym typeface="Calibri"/>
                        </a:rPr>
                        <a:t>Requires parsing and transformations.</a:t>
                      </a:r>
                      <a:endParaRPr b="1" sz="1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latin typeface="Calibri"/>
                          <a:ea typeface="Calibri"/>
                          <a:cs typeface="Calibri"/>
                          <a:sym typeface="Calibri"/>
                        </a:rPr>
                        <a:t>Complex processing (AI, ML, OCR, speech-to-text).</a:t>
                      </a:r>
                      <a:endParaRPr b="1" sz="1000">
                        <a:latin typeface="Calibri"/>
                        <a:ea typeface="Calibri"/>
                        <a:cs typeface="Calibri"/>
                        <a:sym typeface="Calibri"/>
                      </a:endParaRPr>
                    </a:p>
                  </a:txBody>
                  <a:tcPr marT="9525" marB="91425" marR="9525" marL="9525" anchor="b"/>
                </a:tc>
              </a:tr>
              <a:tr h="381000">
                <a:tc>
                  <a:txBody>
                    <a:bodyPr/>
                    <a:lstStyle/>
                    <a:p>
                      <a:pPr indent="0" lvl="0" marL="0" rtl="0" algn="ctr">
                        <a:spcBef>
                          <a:spcPts val="0"/>
                        </a:spcBef>
                        <a:spcAft>
                          <a:spcPts val="0"/>
                        </a:spcAft>
                        <a:buNone/>
                      </a:pPr>
                      <a:r>
                        <a:rPr b="1" lang="en" sz="1000">
                          <a:highlight>
                            <a:srgbClr val="FFFF00"/>
                          </a:highlight>
                          <a:latin typeface="Calibri"/>
                          <a:ea typeface="Calibri"/>
                          <a:cs typeface="Calibri"/>
                          <a:sym typeface="Calibri"/>
                        </a:rPr>
                        <a:t>Storage Size</a:t>
                      </a:r>
                      <a:endParaRPr b="1" sz="1000">
                        <a:highlight>
                          <a:srgbClr val="FFFF00"/>
                        </a:highlight>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highlight>
                            <a:srgbClr val="FFFF00"/>
                          </a:highlight>
                          <a:latin typeface="Calibri"/>
                          <a:ea typeface="Calibri"/>
                          <a:cs typeface="Calibri"/>
                          <a:sym typeface="Calibri"/>
                        </a:rPr>
                        <a:t>Most efficient in storage as data is structured and optimized with indexing and compression.</a:t>
                      </a:r>
                      <a:endParaRPr b="1" sz="1000">
                        <a:highlight>
                          <a:srgbClr val="FFFF00"/>
                        </a:highlight>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highlight>
                            <a:srgbClr val="FFFF00"/>
                          </a:highlight>
                          <a:latin typeface="Calibri"/>
                          <a:ea typeface="Calibri"/>
                          <a:cs typeface="Calibri"/>
                          <a:sym typeface="Calibri"/>
                        </a:rPr>
                        <a:t>Takes more storage than structured data due to metadata and key-value format. JSON, XML are bulkier than CSV.</a:t>
                      </a:r>
                      <a:endParaRPr b="1" sz="1000">
                        <a:highlight>
                          <a:srgbClr val="FFFF00"/>
                        </a:highlight>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highlight>
                            <a:srgbClr val="FFFF00"/>
                          </a:highlight>
                          <a:latin typeface="Calibri"/>
                          <a:ea typeface="Calibri"/>
                          <a:cs typeface="Calibri"/>
                          <a:sym typeface="Calibri"/>
                        </a:rPr>
                        <a:t>Requires the most storage, especially for media files like videos, images, and audio. Can range from MB to TB per file.</a:t>
                      </a:r>
                      <a:endParaRPr b="1" sz="1000">
                        <a:highlight>
                          <a:srgbClr val="FFFF00"/>
                        </a:highlight>
                        <a:latin typeface="Calibri"/>
                        <a:ea typeface="Calibri"/>
                        <a:cs typeface="Calibri"/>
                        <a:sym typeface="Calibri"/>
                      </a:endParaRPr>
                    </a:p>
                  </a:txBody>
                  <a:tcPr marT="9525" marB="91425" marR="9525" marL="9525" anchor="b"/>
                </a:tc>
              </a:tr>
              <a:tr h="381000">
                <a:tc>
                  <a:txBody>
                    <a:bodyPr/>
                    <a:lstStyle/>
                    <a:p>
                      <a:pPr indent="0" lvl="0" marL="0" rtl="0" algn="ctr">
                        <a:spcBef>
                          <a:spcPts val="0"/>
                        </a:spcBef>
                        <a:spcAft>
                          <a:spcPts val="0"/>
                        </a:spcAft>
                        <a:buNone/>
                      </a:pPr>
                      <a:r>
                        <a:rPr b="1" lang="en" sz="1000">
                          <a:latin typeface="Calibri"/>
                          <a:ea typeface="Calibri"/>
                          <a:cs typeface="Calibri"/>
                          <a:sym typeface="Calibri"/>
                        </a:rPr>
                        <a:t>Use Cases</a:t>
                      </a:r>
                      <a:endParaRPr b="1" sz="1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latin typeface="Calibri"/>
                          <a:ea typeface="Calibri"/>
                          <a:cs typeface="Calibri"/>
                          <a:sym typeface="Calibri"/>
                        </a:rPr>
                        <a:t>Business applications, banking, CRM, ERP.</a:t>
                      </a:r>
                      <a:endParaRPr b="1" sz="1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latin typeface="Calibri"/>
                          <a:ea typeface="Calibri"/>
                          <a:cs typeface="Calibri"/>
                          <a:sym typeface="Calibri"/>
                        </a:rPr>
                        <a:t>Web data, IoT logs, emails, JSON-based APIs.</a:t>
                      </a:r>
                      <a:endParaRPr b="1" sz="1000">
                        <a:latin typeface="Calibri"/>
                        <a:ea typeface="Calibri"/>
                        <a:cs typeface="Calibri"/>
                        <a:sym typeface="Calibri"/>
                      </a:endParaRPr>
                    </a:p>
                  </a:txBody>
                  <a:tcPr marT="9525" marB="91425" marR="9525" marL="9525" anchor="b"/>
                </a:tc>
                <a:tc>
                  <a:txBody>
                    <a:bodyPr/>
                    <a:lstStyle/>
                    <a:p>
                      <a:pPr indent="0" lvl="0" marL="0" rtl="0" algn="l">
                        <a:spcBef>
                          <a:spcPts val="0"/>
                        </a:spcBef>
                        <a:spcAft>
                          <a:spcPts val="0"/>
                        </a:spcAft>
                        <a:buNone/>
                      </a:pPr>
                      <a:r>
                        <a:rPr b="1" lang="en" sz="1000">
                          <a:latin typeface="Calibri"/>
                          <a:ea typeface="Calibri"/>
                          <a:cs typeface="Calibri"/>
                          <a:sym typeface="Calibri"/>
                        </a:rPr>
                        <a:t>Multimedia, social media analysis, data lakes.</a:t>
                      </a:r>
                      <a:endParaRPr b="1" sz="1000">
                        <a:latin typeface="Calibri"/>
                        <a:ea typeface="Calibri"/>
                        <a:cs typeface="Calibri"/>
                        <a:sym typeface="Calibri"/>
                      </a:endParaRPr>
                    </a:p>
                  </a:txBody>
                  <a:tcPr marT="9525" marB="91425" marR="9525" marL="9525" anchor="b"/>
                </a:tc>
              </a:tr>
            </a:tbl>
          </a:graphicData>
        </a:graphic>
      </p:graphicFrame>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grpSp>
        <p:nvGrpSpPr>
          <p:cNvPr id="200" name="Google Shape;200;p30"/>
          <p:cNvGrpSpPr/>
          <p:nvPr/>
        </p:nvGrpSpPr>
        <p:grpSpPr>
          <a:xfrm>
            <a:off x="0" y="0"/>
            <a:ext cx="3951810" cy="5143598"/>
            <a:chOff x="0" y="0"/>
            <a:chExt cx="2085058" cy="2713870"/>
          </a:xfrm>
        </p:grpSpPr>
        <p:sp>
          <p:nvSpPr>
            <p:cNvPr id="201" name="Google Shape;201;p30"/>
            <p:cNvSpPr/>
            <p:nvPr/>
          </p:nvSpPr>
          <p:spPr>
            <a:xfrm>
              <a:off x="0" y="0"/>
              <a:ext cx="2085058" cy="2713870"/>
            </a:xfrm>
            <a:custGeom>
              <a:rect b="b" l="l" r="r" t="t"/>
              <a:pathLst>
                <a:path extrusionOk="0" h="2713870" w="2085058">
                  <a:moveTo>
                    <a:pt x="0" y="0"/>
                  </a:moveTo>
                  <a:lnTo>
                    <a:pt x="2085058" y="0"/>
                  </a:lnTo>
                  <a:lnTo>
                    <a:pt x="2085058" y="2713870"/>
                  </a:lnTo>
                  <a:lnTo>
                    <a:pt x="0" y="2713870"/>
                  </a:lnTo>
                  <a:close/>
                </a:path>
              </a:pathLst>
            </a:custGeom>
            <a:solidFill>
              <a:srgbClr val="D92D20"/>
            </a:solidFill>
            <a:ln cap="sq" cmpd="sng" w="28575">
              <a:solidFill>
                <a:srgbClr val="111111"/>
              </a:solidFill>
              <a:prstDash val="solid"/>
              <a:miter lim="8000"/>
              <a:headEnd len="sm" w="sm" type="none"/>
              <a:tailEnd len="sm" w="sm" type="none"/>
            </a:ln>
          </p:spPr>
        </p:sp>
        <p:sp>
          <p:nvSpPr>
            <p:cNvPr id="202" name="Google Shape;202;p30"/>
            <p:cNvSpPr txBox="1"/>
            <p:nvPr/>
          </p:nvSpPr>
          <p:spPr>
            <a:xfrm>
              <a:off x="0" y="47625"/>
              <a:ext cx="2085000" cy="2666100"/>
            </a:xfrm>
            <a:prstGeom prst="rect">
              <a:avLst/>
            </a:prstGeom>
            <a:noFill/>
            <a:ln>
              <a:noFill/>
            </a:ln>
          </p:spPr>
          <p:txBody>
            <a:bodyPr anchorCtr="0" anchor="ctr" bIns="25400" lIns="25400" spcFirstLastPara="1" rIns="25400" wrap="square" tIns="25400">
              <a:noAutofit/>
            </a:bodyPr>
            <a:lstStyle/>
            <a:p>
              <a:pPr indent="0" lvl="0" marL="0" marR="0" rtl="0" algn="ctr">
                <a:lnSpc>
                  <a:spcPct val="1332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3" name="Google Shape;203;p30"/>
          <p:cNvSpPr/>
          <p:nvPr/>
        </p:nvSpPr>
        <p:spPr>
          <a:xfrm>
            <a:off x="514350" y="4162858"/>
            <a:ext cx="1293147" cy="466292"/>
          </a:xfrm>
          <a:custGeom>
            <a:rect b="b" l="l" r="r" t="t"/>
            <a:pathLst>
              <a:path extrusionOk="0" h="932584" w="2586293">
                <a:moveTo>
                  <a:pt x="0" y="0"/>
                </a:moveTo>
                <a:lnTo>
                  <a:pt x="2586293" y="0"/>
                </a:lnTo>
                <a:lnTo>
                  <a:pt x="2586293" y="932584"/>
                </a:lnTo>
                <a:lnTo>
                  <a:pt x="0" y="932584"/>
                </a:lnTo>
                <a:lnTo>
                  <a:pt x="0" y="0"/>
                </a:lnTo>
                <a:close/>
              </a:path>
            </a:pathLst>
          </a:custGeom>
          <a:blipFill rotWithShape="1">
            <a:blip r:embed="rId3">
              <a:alphaModFix/>
            </a:blip>
            <a:stretch>
              <a:fillRect b="0" l="0" r="0" t="0"/>
            </a:stretch>
          </a:blipFill>
          <a:ln>
            <a:noFill/>
          </a:ln>
        </p:spPr>
      </p:sp>
      <p:sp>
        <p:nvSpPr>
          <p:cNvPr id="204" name="Google Shape;204;p30"/>
          <p:cNvSpPr txBox="1"/>
          <p:nvPr/>
        </p:nvSpPr>
        <p:spPr>
          <a:xfrm>
            <a:off x="336300" y="1990217"/>
            <a:ext cx="3437400" cy="7851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rPr lang="en" sz="5100">
                <a:solidFill>
                  <a:srgbClr val="FFFFFF"/>
                </a:solidFill>
                <a:latin typeface="Bricolage Grotesque ExtraBold"/>
                <a:ea typeface="Bricolage Grotesque ExtraBold"/>
                <a:cs typeface="Bricolage Grotesque ExtraBold"/>
                <a:sym typeface="Bricolage Grotesque ExtraBold"/>
              </a:rPr>
              <a:t>D</a:t>
            </a:r>
            <a:r>
              <a:rPr lang="en" sz="5100">
                <a:solidFill>
                  <a:srgbClr val="FFFFFF"/>
                </a:solidFill>
                <a:latin typeface="Bricolage Grotesque ExtraBold"/>
                <a:ea typeface="Bricolage Grotesque ExtraBold"/>
                <a:cs typeface="Bricolage Grotesque ExtraBold"/>
                <a:sym typeface="Bricolage Grotesque ExtraBold"/>
              </a:rPr>
              <a:t>atabase</a:t>
            </a:r>
            <a:endParaRPr sz="5100">
              <a:solidFill>
                <a:srgbClr val="FFFFFF"/>
              </a:solidFill>
              <a:latin typeface="Bricolage Grotesque ExtraBold"/>
              <a:ea typeface="Bricolage Grotesque ExtraBold"/>
              <a:cs typeface="Bricolage Grotesque ExtraBold"/>
              <a:sym typeface="Bricolage Grotesque ExtraBold"/>
            </a:endParaRPr>
          </a:p>
        </p:txBody>
      </p:sp>
      <p:sp>
        <p:nvSpPr>
          <p:cNvPr id="205" name="Google Shape;205;p30"/>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6</a:t>
            </a:r>
            <a:endParaRPr sz="700"/>
          </a:p>
        </p:txBody>
      </p:sp>
      <p:pic>
        <p:nvPicPr>
          <p:cNvPr id="206" name="Google Shape;206;p30"/>
          <p:cNvPicPr preferRelativeResize="0"/>
          <p:nvPr/>
        </p:nvPicPr>
        <p:blipFill>
          <a:blip r:embed="rId4">
            <a:alphaModFix/>
          </a:blip>
          <a:stretch>
            <a:fillRect/>
          </a:stretch>
        </p:blipFill>
        <p:spPr>
          <a:xfrm>
            <a:off x="4095385" y="1419925"/>
            <a:ext cx="4887390" cy="243385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nvSpPr>
        <p:spPr>
          <a:xfrm>
            <a:off x="531230" y="533400"/>
            <a:ext cx="7622100" cy="492600"/>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lang="en" sz="4000">
                <a:solidFill>
                  <a:srgbClr val="111111"/>
                </a:solidFill>
                <a:latin typeface="Bricolage Grotesque"/>
                <a:ea typeface="Bricolage Grotesque"/>
                <a:cs typeface="Bricolage Grotesque"/>
                <a:sym typeface="Bricolage Grotesque"/>
              </a:rPr>
              <a:t>Relational Databases</a:t>
            </a:r>
            <a:endParaRPr b="1" sz="4000">
              <a:latin typeface="Bricolage Grotesque"/>
              <a:ea typeface="Bricolage Grotesque"/>
              <a:cs typeface="Bricolage Grotesque"/>
              <a:sym typeface="Bricolage Grotesque"/>
            </a:endParaRPr>
          </a:p>
        </p:txBody>
      </p:sp>
      <p:sp>
        <p:nvSpPr>
          <p:cNvPr id="212" name="Google Shape;212;p31"/>
          <p:cNvSpPr/>
          <p:nvPr/>
        </p:nvSpPr>
        <p:spPr>
          <a:xfrm>
            <a:off x="7735588" y="51435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3">
              <a:alphaModFix/>
            </a:blip>
            <a:stretch>
              <a:fillRect b="0" l="0" r="0" t="0"/>
            </a:stretch>
          </a:blipFill>
          <a:ln>
            <a:noFill/>
          </a:ln>
        </p:spPr>
      </p:sp>
      <p:sp>
        <p:nvSpPr>
          <p:cNvPr id="213" name="Google Shape;213;p31"/>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7</a:t>
            </a:r>
            <a:endParaRPr sz="700"/>
          </a:p>
        </p:txBody>
      </p:sp>
      <p:pic>
        <p:nvPicPr>
          <p:cNvPr id="214" name="Google Shape;214;p31"/>
          <p:cNvPicPr preferRelativeResize="0"/>
          <p:nvPr/>
        </p:nvPicPr>
        <p:blipFill>
          <a:blip r:embed="rId4">
            <a:alphaModFix/>
          </a:blip>
          <a:stretch>
            <a:fillRect/>
          </a:stretch>
        </p:blipFill>
        <p:spPr>
          <a:xfrm>
            <a:off x="575725" y="1648300"/>
            <a:ext cx="4472301" cy="1811325"/>
          </a:xfrm>
          <a:prstGeom prst="rect">
            <a:avLst/>
          </a:prstGeom>
          <a:noFill/>
          <a:ln>
            <a:noFill/>
          </a:ln>
        </p:spPr>
      </p:pic>
      <p:sp>
        <p:nvSpPr>
          <p:cNvPr id="215" name="Google Shape;215;p31"/>
          <p:cNvSpPr txBox="1"/>
          <p:nvPr/>
        </p:nvSpPr>
        <p:spPr>
          <a:xfrm>
            <a:off x="5153000" y="1953100"/>
            <a:ext cx="3864000" cy="1215900"/>
          </a:xfrm>
          <a:prstGeom prst="rect">
            <a:avLst/>
          </a:prstGeom>
          <a:noFill/>
          <a:ln cap="flat" cmpd="sng" w="9525">
            <a:solidFill>
              <a:srgbClr val="000000"/>
            </a:solidFill>
            <a:prstDash val="dash"/>
            <a:round/>
            <a:headEnd len="sm" w="sm" type="none"/>
            <a:tailEnd len="sm" w="sm" type="none"/>
          </a:ln>
        </p:spPr>
        <p:txBody>
          <a:bodyPr anchorCtr="0" anchor="t" bIns="0" lIns="0" spcFirstLastPara="1" rIns="0" wrap="square" tIns="0">
            <a:spAutoFit/>
          </a:bodyPr>
          <a:lstStyle/>
          <a:p>
            <a:pPr indent="-292100" lvl="0" marL="457200" rtl="0" algn="l">
              <a:lnSpc>
                <a:spcPct val="115000"/>
              </a:lnSpc>
              <a:spcBef>
                <a:spcPts val="0"/>
              </a:spcBef>
              <a:spcAft>
                <a:spcPts val="0"/>
              </a:spcAft>
              <a:buClr>
                <a:schemeClr val="dk1"/>
              </a:buClr>
              <a:buSzPts val="1000"/>
              <a:buChar char="●"/>
            </a:pPr>
            <a:r>
              <a:rPr lang="en" sz="1000">
                <a:solidFill>
                  <a:schemeClr val="dk1"/>
                </a:solidFill>
              </a:rPr>
              <a:t>Data is organized into rows (records/tuples) and columns (fields/attributes).</a:t>
            </a:r>
            <a:br>
              <a:rPr lang="en" sz="1000">
                <a:solidFill>
                  <a:schemeClr val="dk1"/>
                </a:solidFill>
              </a:rPr>
            </a:b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Each row represents a single record - </a:t>
            </a:r>
            <a:r>
              <a:rPr b="1" lang="en" sz="1000">
                <a:solidFill>
                  <a:srgbClr val="FF0000"/>
                </a:solidFill>
              </a:rPr>
              <a:t>Entity</a:t>
            </a:r>
            <a:r>
              <a:rPr lang="en" sz="1000">
                <a:solidFill>
                  <a:schemeClr val="dk1"/>
                </a:solidFill>
              </a:rPr>
              <a:t>.</a:t>
            </a:r>
            <a:br>
              <a:rPr lang="en" sz="1000">
                <a:solidFill>
                  <a:schemeClr val="dk1"/>
                </a:solidFill>
              </a:rPr>
            </a:b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Each column represents a specific attribute of the record.</a:t>
            </a:r>
            <a:endParaRPr sz="1000">
              <a:solidFill>
                <a:schemeClr val="dk1"/>
              </a:solidFill>
            </a:endParaRPr>
          </a:p>
          <a:p>
            <a:pPr indent="0" lvl="0" marL="0" rtl="0" algn="l">
              <a:lnSpc>
                <a:spcPct val="115000"/>
              </a:lnSpc>
              <a:spcBef>
                <a:spcPts val="0"/>
              </a:spcBef>
              <a:spcAft>
                <a:spcPts val="0"/>
              </a:spcAft>
              <a:buSzPts val="1100"/>
              <a:buNone/>
            </a:pPr>
            <a:r>
              <a:t/>
            </a:r>
            <a:endParaRPr sz="1000">
              <a:solidFill>
                <a:schemeClr val="dk1"/>
              </a:solidFill>
              <a:highlight>
                <a:srgbClr val="F7F7F7"/>
              </a:highlight>
              <a:latin typeface="Open Sans"/>
              <a:ea typeface="Open Sans"/>
              <a:cs typeface="Open Sans"/>
              <a:sym typeface="Open Sans"/>
            </a:endParaRPr>
          </a:p>
        </p:txBody>
      </p:sp>
      <p:sp>
        <p:nvSpPr>
          <p:cNvPr id="216" name="Google Shape;216;p31"/>
          <p:cNvSpPr txBox="1"/>
          <p:nvPr/>
        </p:nvSpPr>
        <p:spPr>
          <a:xfrm>
            <a:off x="531230" y="1295400"/>
            <a:ext cx="7622100" cy="307800"/>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lang="en" sz="2500">
                <a:solidFill>
                  <a:srgbClr val="111111"/>
                </a:solidFill>
                <a:latin typeface="Bricolage Grotesque"/>
                <a:ea typeface="Bricolage Grotesque"/>
                <a:cs typeface="Bricolage Grotesque"/>
                <a:sym typeface="Bricolage Grotesque"/>
              </a:rPr>
              <a:t>Table</a:t>
            </a:r>
            <a:endParaRPr b="1" sz="2500">
              <a:latin typeface="Bricolage Grotesque"/>
              <a:ea typeface="Bricolage Grotesque"/>
              <a:cs typeface="Bricolage Grotesque"/>
              <a:sym typeface="Bricolage Grotesque"/>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nvSpPr>
        <p:spPr>
          <a:xfrm>
            <a:off x="531230" y="533400"/>
            <a:ext cx="7622100" cy="492600"/>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lang="en" sz="4000">
                <a:solidFill>
                  <a:srgbClr val="111111"/>
                </a:solidFill>
                <a:latin typeface="Bricolage Grotesque"/>
                <a:ea typeface="Bricolage Grotesque"/>
                <a:cs typeface="Bricolage Grotesque"/>
                <a:sym typeface="Bricolage Grotesque"/>
              </a:rPr>
              <a:t>Relational Databases</a:t>
            </a:r>
            <a:endParaRPr b="1" sz="4000">
              <a:latin typeface="Bricolage Grotesque"/>
              <a:ea typeface="Bricolage Grotesque"/>
              <a:cs typeface="Bricolage Grotesque"/>
              <a:sym typeface="Bricolage Grotesque"/>
            </a:endParaRPr>
          </a:p>
        </p:txBody>
      </p:sp>
      <p:sp>
        <p:nvSpPr>
          <p:cNvPr id="222" name="Google Shape;222;p32"/>
          <p:cNvSpPr/>
          <p:nvPr/>
        </p:nvSpPr>
        <p:spPr>
          <a:xfrm>
            <a:off x="7735588" y="51435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3">
              <a:alphaModFix/>
            </a:blip>
            <a:stretch>
              <a:fillRect b="0" l="0" r="0" t="0"/>
            </a:stretch>
          </a:blipFill>
          <a:ln>
            <a:noFill/>
          </a:ln>
        </p:spPr>
      </p:sp>
      <p:sp>
        <p:nvSpPr>
          <p:cNvPr id="223" name="Google Shape;223;p32"/>
          <p:cNvSpPr txBox="1"/>
          <p:nvPr/>
        </p:nvSpPr>
        <p:spPr>
          <a:xfrm>
            <a:off x="8624146" y="47185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8</a:t>
            </a:r>
            <a:endParaRPr sz="700"/>
          </a:p>
        </p:txBody>
      </p:sp>
      <p:sp>
        <p:nvSpPr>
          <p:cNvPr id="224" name="Google Shape;224;p32"/>
          <p:cNvSpPr txBox="1"/>
          <p:nvPr/>
        </p:nvSpPr>
        <p:spPr>
          <a:xfrm>
            <a:off x="5153000" y="1672650"/>
            <a:ext cx="3864000" cy="684900"/>
          </a:xfrm>
          <a:prstGeom prst="rect">
            <a:avLst/>
          </a:prstGeom>
          <a:noFill/>
          <a:ln cap="flat" cmpd="sng" w="9525">
            <a:solidFill>
              <a:srgbClr val="000000"/>
            </a:solidFill>
            <a:prstDash val="dash"/>
            <a:round/>
            <a:headEnd len="sm" w="sm" type="none"/>
            <a:tailEnd len="sm" w="sm" type="none"/>
          </a:ln>
        </p:spPr>
        <p:txBody>
          <a:bodyPr anchorCtr="0" anchor="t" bIns="0" lIns="0" spcFirstLastPara="1" rIns="0" wrap="square" tIns="0">
            <a:spAutoFit/>
          </a:bodyPr>
          <a:lstStyle/>
          <a:p>
            <a:pPr indent="-292100" lvl="0" marL="457200" rtl="0" algn="l">
              <a:lnSpc>
                <a:spcPct val="115000"/>
              </a:lnSpc>
              <a:spcBef>
                <a:spcPts val="4000"/>
              </a:spcBef>
              <a:spcAft>
                <a:spcPts val="0"/>
              </a:spcAft>
              <a:buClr>
                <a:schemeClr val="dk1"/>
              </a:buClr>
              <a:buSzPts val="1000"/>
              <a:buChar char="●"/>
            </a:pPr>
            <a:r>
              <a:rPr lang="en" sz="1000">
                <a:solidFill>
                  <a:schemeClr val="dk1"/>
                </a:solidFill>
              </a:rPr>
              <a:t>Each table has a </a:t>
            </a:r>
            <a:r>
              <a:rPr b="1" lang="en" sz="1000">
                <a:solidFill>
                  <a:schemeClr val="dk1"/>
                </a:solidFill>
              </a:rPr>
              <a:t>primary key</a:t>
            </a:r>
            <a:r>
              <a:rPr lang="en" sz="1000">
                <a:solidFill>
                  <a:schemeClr val="dk1"/>
                </a:solidFill>
              </a:rPr>
              <a:t> that uniquely identifies each record.</a:t>
            </a:r>
            <a:br>
              <a:rPr lang="en" sz="1000">
                <a:solidFill>
                  <a:schemeClr val="dk1"/>
                </a:solidFill>
              </a:rPr>
            </a:b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Ensures there are no duplicate rows in the table.</a:t>
            </a:r>
            <a:endParaRPr sz="1000">
              <a:solidFill>
                <a:schemeClr val="dk1"/>
              </a:solidFill>
            </a:endParaRPr>
          </a:p>
        </p:txBody>
      </p:sp>
      <p:sp>
        <p:nvSpPr>
          <p:cNvPr id="225" name="Google Shape;225;p32"/>
          <p:cNvSpPr txBox="1"/>
          <p:nvPr/>
        </p:nvSpPr>
        <p:spPr>
          <a:xfrm>
            <a:off x="531230" y="1143000"/>
            <a:ext cx="7622100" cy="307800"/>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lang="en" sz="2500">
                <a:solidFill>
                  <a:srgbClr val="111111"/>
                </a:solidFill>
                <a:latin typeface="Bricolage Grotesque"/>
                <a:ea typeface="Bricolage Grotesque"/>
                <a:cs typeface="Bricolage Grotesque"/>
                <a:sym typeface="Bricolage Grotesque"/>
              </a:rPr>
              <a:t>Primary Key - Foreign Key</a:t>
            </a:r>
            <a:endParaRPr b="1" sz="2500">
              <a:latin typeface="Bricolage Grotesque"/>
              <a:ea typeface="Bricolage Grotesque"/>
              <a:cs typeface="Bricolage Grotesque"/>
              <a:sym typeface="Bricolage Grotesque"/>
            </a:endParaRPr>
          </a:p>
        </p:txBody>
      </p:sp>
      <p:sp>
        <p:nvSpPr>
          <p:cNvPr id="226" name="Google Shape;226;p32"/>
          <p:cNvSpPr txBox="1"/>
          <p:nvPr/>
        </p:nvSpPr>
        <p:spPr>
          <a:xfrm>
            <a:off x="5153000" y="3392100"/>
            <a:ext cx="3864000" cy="948300"/>
          </a:xfrm>
          <a:prstGeom prst="rect">
            <a:avLst/>
          </a:prstGeom>
          <a:noFill/>
          <a:ln cap="flat" cmpd="sng" w="9525">
            <a:solidFill>
              <a:srgbClr val="000000"/>
            </a:solidFill>
            <a:prstDash val="dash"/>
            <a:round/>
            <a:headEnd len="sm" w="sm" type="none"/>
            <a:tailEnd len="sm" w="sm" type="none"/>
          </a:ln>
        </p:spPr>
        <p:txBody>
          <a:bodyPr anchorCtr="0" anchor="t" bIns="0" lIns="0" spcFirstLastPara="1" rIns="0" wrap="square" tIns="0">
            <a:spAutoFit/>
          </a:bodyPr>
          <a:lstStyle/>
          <a:p>
            <a:pPr indent="-292100" lvl="0" marL="457200" rtl="0" algn="l">
              <a:lnSpc>
                <a:spcPct val="115000"/>
              </a:lnSpc>
              <a:spcBef>
                <a:spcPts val="4000"/>
              </a:spcBef>
              <a:spcAft>
                <a:spcPts val="0"/>
              </a:spcAft>
              <a:buClr>
                <a:schemeClr val="dk1"/>
              </a:buClr>
              <a:buSzPts val="1000"/>
              <a:buChar char="●"/>
            </a:pPr>
            <a:r>
              <a:rPr lang="en" sz="1100">
                <a:solidFill>
                  <a:schemeClr val="dk1"/>
                </a:solidFill>
              </a:rPr>
              <a:t>A </a:t>
            </a:r>
            <a:r>
              <a:rPr b="1" lang="en" sz="1100">
                <a:solidFill>
                  <a:schemeClr val="dk1"/>
                </a:solidFill>
              </a:rPr>
              <a:t>foreign key</a:t>
            </a:r>
            <a:r>
              <a:rPr lang="en" sz="1100">
                <a:solidFill>
                  <a:schemeClr val="dk1"/>
                </a:solidFill>
              </a:rPr>
              <a:t> is a column that references the </a:t>
            </a:r>
            <a:r>
              <a:rPr b="1" lang="en" sz="1100">
                <a:solidFill>
                  <a:schemeClr val="dk1"/>
                </a:solidFill>
              </a:rPr>
              <a:t>primary key</a:t>
            </a:r>
            <a:r>
              <a:rPr lang="en" sz="1100">
                <a:solidFill>
                  <a:schemeClr val="dk1"/>
                </a:solidFill>
              </a:rPr>
              <a:t> of another table.</a:t>
            </a:r>
            <a:br>
              <a:rPr lang="en" sz="1100">
                <a:solidFill>
                  <a:schemeClr val="dk1"/>
                </a:solidFill>
              </a:rPr>
            </a:br>
            <a:endParaRPr sz="11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100">
                <a:solidFill>
                  <a:schemeClr val="dk1"/>
                </a:solidFill>
              </a:rPr>
              <a:t>Used to establish relationships between tables in a relational database.</a:t>
            </a:r>
            <a:endParaRPr sz="1000">
              <a:solidFill>
                <a:schemeClr val="dk1"/>
              </a:solidFill>
            </a:endParaRPr>
          </a:p>
        </p:txBody>
      </p:sp>
      <p:pic>
        <p:nvPicPr>
          <p:cNvPr id="227" name="Google Shape;227;p32"/>
          <p:cNvPicPr preferRelativeResize="0"/>
          <p:nvPr/>
        </p:nvPicPr>
        <p:blipFill>
          <a:blip r:embed="rId4">
            <a:alphaModFix/>
          </a:blip>
          <a:stretch>
            <a:fillRect/>
          </a:stretch>
        </p:blipFill>
        <p:spPr>
          <a:xfrm>
            <a:off x="522154" y="1644000"/>
            <a:ext cx="4470645" cy="1255050"/>
          </a:xfrm>
          <a:prstGeom prst="rect">
            <a:avLst/>
          </a:prstGeom>
          <a:noFill/>
          <a:ln cap="flat" cmpd="sng" w="9525">
            <a:solidFill>
              <a:schemeClr val="dk2"/>
            </a:solidFill>
            <a:prstDash val="solid"/>
            <a:round/>
            <a:headEnd len="sm" w="sm" type="none"/>
            <a:tailEnd len="sm" w="sm" type="none"/>
          </a:ln>
        </p:spPr>
      </p:pic>
      <p:pic>
        <p:nvPicPr>
          <p:cNvPr id="228" name="Google Shape;228;p32"/>
          <p:cNvPicPr preferRelativeResize="0"/>
          <p:nvPr/>
        </p:nvPicPr>
        <p:blipFill>
          <a:blip r:embed="rId5">
            <a:alphaModFix/>
          </a:blip>
          <a:stretch>
            <a:fillRect/>
          </a:stretch>
        </p:blipFill>
        <p:spPr>
          <a:xfrm>
            <a:off x="514350" y="3397050"/>
            <a:ext cx="4470651" cy="1654142"/>
          </a:xfrm>
          <a:prstGeom prst="rect">
            <a:avLst/>
          </a:prstGeom>
          <a:noFill/>
          <a:ln cap="flat" cmpd="sng" w="9525">
            <a:solidFill>
              <a:schemeClr val="dk2"/>
            </a:solidFill>
            <a:prstDash val="solid"/>
            <a:round/>
            <a:headEnd len="sm" w="sm" type="none"/>
            <a:tailEnd len="sm" w="sm" type="none"/>
          </a:ln>
        </p:spPr>
      </p:pic>
      <p:sp>
        <p:nvSpPr>
          <p:cNvPr id="229" name="Google Shape;229;p32"/>
          <p:cNvSpPr/>
          <p:nvPr/>
        </p:nvSpPr>
        <p:spPr>
          <a:xfrm>
            <a:off x="435450" y="1644000"/>
            <a:ext cx="2381400" cy="1255200"/>
          </a:xfrm>
          <a:prstGeom prst="roundRect">
            <a:avLst>
              <a:gd fmla="val 16667" name="adj"/>
            </a:avLst>
          </a:prstGeom>
          <a:noFill/>
          <a:ln cap="flat" cmpd="sng" w="9525">
            <a:solidFill>
              <a:srgbClr val="C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0" name="Google Shape;230;p32"/>
          <p:cNvSpPr/>
          <p:nvPr/>
        </p:nvSpPr>
        <p:spPr>
          <a:xfrm>
            <a:off x="1544250" y="3399150"/>
            <a:ext cx="1577400" cy="1654200"/>
          </a:xfrm>
          <a:prstGeom prst="roundRect">
            <a:avLst>
              <a:gd fmla="val 16667" name="adj"/>
            </a:avLst>
          </a:prstGeom>
          <a:noFill/>
          <a:ln cap="flat" cmpd="sng" w="9525">
            <a:solidFill>
              <a:srgbClr val="C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31" name="Google Shape;231;p32"/>
          <p:cNvCxnSpPr/>
          <p:nvPr/>
        </p:nvCxnSpPr>
        <p:spPr>
          <a:xfrm>
            <a:off x="1549950" y="2899200"/>
            <a:ext cx="543600" cy="511800"/>
          </a:xfrm>
          <a:prstGeom prst="straightConnector1">
            <a:avLst/>
          </a:prstGeom>
          <a:noFill/>
          <a:ln cap="flat" cmpd="sng" w="9525">
            <a:solidFill>
              <a:srgbClr val="C60000"/>
            </a:solidFill>
            <a:prstDash val="lgDash"/>
            <a:round/>
            <a:headEnd len="med" w="med" type="none"/>
            <a:tailEnd len="med" w="med" type="triangle"/>
          </a:ln>
        </p:spPr>
      </p:cxnSp>
      <p:sp>
        <p:nvSpPr>
          <p:cNvPr id="232" name="Google Shape;232;p32"/>
          <p:cNvSpPr txBox="1"/>
          <p:nvPr/>
        </p:nvSpPr>
        <p:spPr>
          <a:xfrm>
            <a:off x="1069943" y="3060215"/>
            <a:ext cx="3466500" cy="215400"/>
          </a:xfrm>
          <a:prstGeom prst="rect">
            <a:avLst/>
          </a:prstGeom>
          <a:noFill/>
          <a:ln>
            <a:noFill/>
          </a:ln>
        </p:spPr>
        <p:txBody>
          <a:bodyPr anchorCtr="0" anchor="t" bIns="0" lIns="0" spcFirstLastPara="1" rIns="0" wrap="square" tIns="0">
            <a:spAutoFit/>
          </a:bodyPr>
          <a:lstStyle/>
          <a:p>
            <a:pPr indent="0" lvl="0" marL="0" marR="0" rtl="0" algn="l">
              <a:lnSpc>
                <a:spcPct val="100024"/>
              </a:lnSpc>
              <a:spcBef>
                <a:spcPts val="0"/>
              </a:spcBef>
              <a:spcAft>
                <a:spcPts val="0"/>
              </a:spcAft>
              <a:buNone/>
            </a:pPr>
            <a:r>
              <a:rPr lang="en">
                <a:solidFill>
                  <a:srgbClr val="C60000"/>
                </a:solidFill>
                <a:latin typeface="Bricolage Grotesque SemiBold"/>
                <a:ea typeface="Bricolage Grotesque SemiBold"/>
                <a:cs typeface="Bricolage Grotesque SemiBold"/>
                <a:sym typeface="Bricolage Grotesque SemiBold"/>
              </a:rPr>
              <a:t>Relation</a:t>
            </a:r>
            <a:endParaRPr>
              <a:solidFill>
                <a:srgbClr val="C60000"/>
              </a:solidFill>
              <a:latin typeface="Bricolage Grotesque SemiBold"/>
              <a:ea typeface="Bricolage Grotesque SemiBold"/>
              <a:cs typeface="Bricolage Grotesque SemiBold"/>
              <a:sym typeface="Bricolage Grotesque SemiBold"/>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nvSpPr>
        <p:spPr>
          <a:xfrm>
            <a:off x="531230" y="533400"/>
            <a:ext cx="7622100" cy="492600"/>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lang="en" sz="4000">
                <a:solidFill>
                  <a:srgbClr val="111111"/>
                </a:solidFill>
              </a:rPr>
              <a:t>Non-</a:t>
            </a:r>
            <a:r>
              <a:rPr b="1" lang="en" sz="4000">
                <a:solidFill>
                  <a:srgbClr val="111111"/>
                </a:solidFill>
              </a:rPr>
              <a:t>Relational Databases</a:t>
            </a:r>
            <a:endParaRPr b="1" sz="4000"/>
          </a:p>
        </p:txBody>
      </p:sp>
      <p:sp>
        <p:nvSpPr>
          <p:cNvPr id="238" name="Google Shape;238;p33"/>
          <p:cNvSpPr/>
          <p:nvPr/>
        </p:nvSpPr>
        <p:spPr>
          <a:xfrm>
            <a:off x="7735588" y="514350"/>
            <a:ext cx="894062" cy="318611"/>
          </a:xfrm>
          <a:custGeom>
            <a:rect b="b" l="l" r="r" t="t"/>
            <a:pathLst>
              <a:path extrusionOk="0" h="637222" w="1788124">
                <a:moveTo>
                  <a:pt x="0" y="0"/>
                </a:moveTo>
                <a:lnTo>
                  <a:pt x="1788124" y="0"/>
                </a:lnTo>
                <a:lnTo>
                  <a:pt x="1788124" y="637222"/>
                </a:lnTo>
                <a:lnTo>
                  <a:pt x="0" y="637222"/>
                </a:lnTo>
                <a:lnTo>
                  <a:pt x="0" y="0"/>
                </a:lnTo>
                <a:close/>
              </a:path>
            </a:pathLst>
          </a:custGeom>
          <a:blipFill rotWithShape="1">
            <a:blip r:embed="rId3">
              <a:alphaModFix/>
            </a:blip>
            <a:stretch>
              <a:fillRect b="0" l="0" r="0" t="0"/>
            </a:stretch>
          </a:blipFill>
          <a:ln>
            <a:noFill/>
          </a:ln>
        </p:spPr>
      </p:sp>
      <p:sp>
        <p:nvSpPr>
          <p:cNvPr id="239" name="Google Shape;239;p33"/>
          <p:cNvSpPr txBox="1"/>
          <p:nvPr/>
        </p:nvSpPr>
        <p:spPr>
          <a:xfrm>
            <a:off x="8624146" y="4794717"/>
            <a:ext cx="316500" cy="184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 sz="1200">
                <a:solidFill>
                  <a:srgbClr val="4B4B4D"/>
                </a:solidFill>
              </a:rPr>
              <a:t>9</a:t>
            </a:r>
            <a:endParaRPr sz="700"/>
          </a:p>
        </p:txBody>
      </p:sp>
      <p:sp>
        <p:nvSpPr>
          <p:cNvPr id="240" name="Google Shape;240;p33"/>
          <p:cNvSpPr txBox="1"/>
          <p:nvPr/>
        </p:nvSpPr>
        <p:spPr>
          <a:xfrm>
            <a:off x="3533400" y="1744025"/>
            <a:ext cx="5014500" cy="1884000"/>
          </a:xfrm>
          <a:prstGeom prst="rect">
            <a:avLst/>
          </a:prstGeom>
          <a:noFill/>
          <a:ln cap="flat" cmpd="sng" w="9525">
            <a:solidFill>
              <a:srgbClr val="000000"/>
            </a:solidFill>
            <a:prstDash val="dash"/>
            <a:round/>
            <a:headEnd len="sm" w="sm" type="none"/>
            <a:tailEnd len="sm" w="sm" type="none"/>
          </a:ln>
        </p:spPr>
        <p:txBody>
          <a:bodyPr anchorCtr="0" anchor="t" bIns="0" lIns="0" spcFirstLastPara="1" rIns="0" wrap="square" tIns="0">
            <a:spAutoFit/>
          </a:bodyPr>
          <a:lstStyle/>
          <a:p>
            <a:pPr indent="-304800" lvl="0" marL="457200" rtl="0" algn="l">
              <a:lnSpc>
                <a:spcPct val="115000"/>
              </a:lnSpc>
              <a:spcBef>
                <a:spcPts val="0"/>
              </a:spcBef>
              <a:spcAft>
                <a:spcPts val="0"/>
              </a:spcAft>
              <a:buSzPts val="1200"/>
              <a:buChar char="●"/>
            </a:pPr>
            <a:r>
              <a:rPr b="1" lang="en" sz="1200">
                <a:solidFill>
                  <a:schemeClr val="dk1"/>
                </a:solidFill>
              </a:rPr>
              <a:t>Document-based data: </a:t>
            </a:r>
            <a:r>
              <a:rPr lang="en" sz="1200">
                <a:solidFill>
                  <a:schemeClr val="dk1"/>
                </a:solidFill>
              </a:rPr>
              <a:t>Each student has a document containing all related information, including scores, instead of being split into </a:t>
            </a:r>
            <a:r>
              <a:rPr lang="en" sz="1200">
                <a:solidFill>
                  <a:srgbClr val="188038"/>
                </a:solidFill>
                <a:latin typeface="Roboto Mono"/>
                <a:ea typeface="Roboto Mono"/>
                <a:cs typeface="Roboto Mono"/>
                <a:sym typeface="Roboto Mono"/>
              </a:rPr>
              <a:t>Students</a:t>
            </a:r>
            <a:r>
              <a:rPr lang="en" sz="1200">
                <a:solidFill>
                  <a:schemeClr val="dk1"/>
                </a:solidFill>
              </a:rPr>
              <a:t> and </a:t>
            </a:r>
            <a:r>
              <a:rPr lang="en" sz="1200">
                <a:solidFill>
                  <a:srgbClr val="188038"/>
                </a:solidFill>
                <a:latin typeface="Roboto Mono"/>
                <a:ea typeface="Roboto Mono"/>
                <a:cs typeface="Roboto Mono"/>
                <a:sym typeface="Roboto Mono"/>
              </a:rPr>
              <a:t>Scores</a:t>
            </a:r>
            <a:r>
              <a:rPr lang="en" sz="1200">
                <a:solidFill>
                  <a:schemeClr val="dk1"/>
                </a:solidFill>
              </a:rPr>
              <a:t> tables.</a:t>
            </a:r>
            <a:endParaRPr sz="1200">
              <a:solidFill>
                <a:schemeClr val="dk1"/>
              </a:solidFill>
            </a:endParaRPr>
          </a:p>
          <a:p>
            <a:pPr indent="-304800" lvl="0" marL="457200" rtl="0" algn="l">
              <a:lnSpc>
                <a:spcPct val="115000"/>
              </a:lnSpc>
              <a:spcBef>
                <a:spcPts val="0"/>
              </a:spcBef>
              <a:spcAft>
                <a:spcPts val="0"/>
              </a:spcAft>
              <a:buSzPts val="1200"/>
              <a:buChar char="●"/>
            </a:pPr>
            <a:r>
              <a:rPr b="1" lang="en" sz="1200">
                <a:solidFill>
                  <a:schemeClr val="dk1"/>
                </a:solidFill>
              </a:rPr>
              <a:t>No need for JOINs:</a:t>
            </a:r>
            <a:r>
              <a:rPr lang="en" sz="1200">
                <a:solidFill>
                  <a:schemeClr val="dk1"/>
                </a:solidFill>
              </a:rPr>
              <a:t> In SQL, you need to JOIN the </a:t>
            </a:r>
            <a:r>
              <a:rPr lang="en" sz="1200">
                <a:solidFill>
                  <a:srgbClr val="188038"/>
                </a:solidFill>
                <a:latin typeface="Roboto Mono"/>
                <a:ea typeface="Roboto Mono"/>
                <a:cs typeface="Roboto Mono"/>
                <a:sym typeface="Roboto Mono"/>
              </a:rPr>
              <a:t>Students</a:t>
            </a:r>
            <a:r>
              <a:rPr lang="en" sz="1200">
                <a:solidFill>
                  <a:schemeClr val="dk1"/>
                </a:solidFill>
              </a:rPr>
              <a:t> and </a:t>
            </a:r>
            <a:r>
              <a:rPr lang="en" sz="1200">
                <a:solidFill>
                  <a:srgbClr val="188038"/>
                </a:solidFill>
                <a:latin typeface="Roboto Mono"/>
                <a:ea typeface="Roboto Mono"/>
                <a:cs typeface="Roboto Mono"/>
                <a:sym typeface="Roboto Mono"/>
              </a:rPr>
              <a:t>Scores</a:t>
            </a:r>
            <a:r>
              <a:rPr lang="en" sz="1200">
                <a:solidFill>
                  <a:schemeClr val="dk1"/>
                </a:solidFill>
              </a:rPr>
              <a:t> tables to retrieve data, but in MongoDB, a single query can fetch all the necessary details.</a:t>
            </a:r>
            <a:endParaRPr sz="1200">
              <a:solidFill>
                <a:schemeClr val="dk1"/>
              </a:solidFill>
            </a:endParaRPr>
          </a:p>
          <a:p>
            <a:pPr indent="-304800" lvl="0" marL="457200" rtl="0" algn="l">
              <a:lnSpc>
                <a:spcPct val="115000"/>
              </a:lnSpc>
              <a:spcBef>
                <a:spcPts val="0"/>
              </a:spcBef>
              <a:spcAft>
                <a:spcPts val="0"/>
              </a:spcAft>
              <a:buSzPts val="1200"/>
              <a:buChar char="●"/>
            </a:pPr>
            <a:r>
              <a:rPr b="1" lang="en" sz="1200">
                <a:solidFill>
                  <a:schemeClr val="dk1"/>
                </a:solidFill>
              </a:rPr>
              <a:t>Flexible schema: </a:t>
            </a:r>
            <a:r>
              <a:rPr lang="en" sz="1200">
                <a:solidFill>
                  <a:schemeClr val="dk1"/>
                </a:solidFill>
              </a:rPr>
              <a:t>Each document can have a different structure without affecting the entire database.</a:t>
            </a:r>
            <a:endParaRPr sz="1200">
              <a:solidFill>
                <a:schemeClr val="dk1"/>
              </a:solidFill>
            </a:endParaRPr>
          </a:p>
          <a:p>
            <a:pPr indent="0" lvl="0" marL="0" rtl="0" algn="l">
              <a:lnSpc>
                <a:spcPct val="115000"/>
              </a:lnSpc>
              <a:spcBef>
                <a:spcPts val="0"/>
              </a:spcBef>
              <a:spcAft>
                <a:spcPts val="0"/>
              </a:spcAft>
              <a:buSzPts val="1100"/>
              <a:buNone/>
            </a:pPr>
            <a:r>
              <a:t/>
            </a:r>
            <a:endParaRPr sz="1200">
              <a:solidFill>
                <a:schemeClr val="dk1"/>
              </a:solidFill>
            </a:endParaRPr>
          </a:p>
        </p:txBody>
      </p:sp>
      <p:sp>
        <p:nvSpPr>
          <p:cNvPr id="241" name="Google Shape;241;p33"/>
          <p:cNvSpPr txBox="1"/>
          <p:nvPr/>
        </p:nvSpPr>
        <p:spPr>
          <a:xfrm>
            <a:off x="531230" y="1295400"/>
            <a:ext cx="7622100" cy="307800"/>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lang="en" sz="2500">
                <a:solidFill>
                  <a:srgbClr val="111111"/>
                </a:solidFill>
              </a:rPr>
              <a:t>JSON</a:t>
            </a:r>
            <a:endParaRPr b="1" sz="2500"/>
          </a:p>
        </p:txBody>
      </p:sp>
      <p:pic>
        <p:nvPicPr>
          <p:cNvPr id="242" name="Google Shape;242;p33"/>
          <p:cNvPicPr preferRelativeResize="0"/>
          <p:nvPr/>
        </p:nvPicPr>
        <p:blipFill>
          <a:blip r:embed="rId4">
            <a:alphaModFix/>
          </a:blip>
          <a:stretch>
            <a:fillRect/>
          </a:stretch>
        </p:blipFill>
        <p:spPr>
          <a:xfrm>
            <a:off x="514350" y="1744025"/>
            <a:ext cx="2432153" cy="32355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